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271" r:id="rId2"/>
    <p:sldId id="261" r:id="rId3"/>
    <p:sldId id="295" r:id="rId4"/>
    <p:sldId id="287" r:id="rId5"/>
    <p:sldId id="286" r:id="rId6"/>
    <p:sldId id="285" r:id="rId7"/>
    <p:sldId id="289" r:id="rId8"/>
    <p:sldId id="288" r:id="rId9"/>
    <p:sldId id="277" r:id="rId10"/>
    <p:sldId id="272" r:id="rId11"/>
    <p:sldId id="278" r:id="rId12"/>
    <p:sldId id="294" r:id="rId13"/>
    <p:sldId id="279" r:id="rId14"/>
    <p:sldId id="281" r:id="rId15"/>
    <p:sldId id="284" r:id="rId16"/>
    <p:sldId id="291" r:id="rId17"/>
    <p:sldId id="290" r:id="rId18"/>
    <p:sldId id="282" r:id="rId19"/>
    <p:sldId id="273" r:id="rId20"/>
    <p:sldId id="274" r:id="rId21"/>
    <p:sldId id="275" r:id="rId22"/>
    <p:sldId id="283" r:id="rId23"/>
    <p:sldId id="276" r:id="rId24"/>
    <p:sldId id="292" r:id="rId25"/>
    <p:sldId id="293" r:id="rId26"/>
    <p:sldId id="257" r:id="rId27"/>
    <p:sldId id="264" r:id="rId28"/>
    <p:sldId id="269" r:id="rId29"/>
    <p:sldId id="260" r:id="rId30"/>
    <p:sldId id="270" r:id="rId31"/>
    <p:sldId id="265" r:id="rId32"/>
    <p:sldId id="266" r:id="rId33"/>
    <p:sldId id="267" r:id="rId34"/>
    <p:sldId id="296" r:id="rId35"/>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30" autoAdjust="0"/>
    <p:restoredTop sz="94660"/>
  </p:normalViewPr>
  <p:slideViewPr>
    <p:cSldViewPr>
      <p:cViewPr>
        <p:scale>
          <a:sx n="118" d="100"/>
          <a:sy n="118" d="100"/>
        </p:scale>
        <p:origin x="-144" y="19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DBE32F-51C7-4DB8-A5CA-63386F4226A6}" type="doc">
      <dgm:prSet loTypeId="urn:microsoft.com/office/officeart/2005/8/layout/cycle5" loCatId="cycle" qsTypeId="urn:microsoft.com/office/officeart/2005/8/quickstyle/simple1#1" qsCatId="simple" csTypeId="urn:microsoft.com/office/officeart/2005/8/colors/accent1_2#1" csCatId="accent1" phldr="1"/>
      <dgm:spPr/>
      <dgm:t>
        <a:bodyPr/>
        <a:lstStyle/>
        <a:p>
          <a:endParaRPr lang="en-GB"/>
        </a:p>
      </dgm:t>
    </dgm:pt>
    <dgm:pt modelId="{262DDB16-AF51-491C-98F7-5F45C0FEA764}">
      <dgm:prSet phldrT="[Text]"/>
      <dgm:spPr>
        <a:solidFill>
          <a:srgbClr val="92D050"/>
        </a:solidFill>
        <a:ln>
          <a:solidFill>
            <a:srgbClr val="00B050"/>
          </a:solidFill>
        </a:ln>
      </dgm:spPr>
      <dgm:t>
        <a:bodyPr/>
        <a:lstStyle/>
        <a:p>
          <a:r>
            <a:rPr lang="en-GB" dirty="0" smtClean="0"/>
            <a:t>Distress Tolerance</a:t>
          </a:r>
          <a:endParaRPr lang="en-GB" dirty="0"/>
        </a:p>
      </dgm:t>
    </dgm:pt>
    <dgm:pt modelId="{3F2B16D8-03E7-4E7C-A41D-3243AF75A3EC}" type="parTrans" cxnId="{7E289AEC-C26D-4F79-9288-A6DB9804DEE5}">
      <dgm:prSet/>
      <dgm:spPr/>
      <dgm:t>
        <a:bodyPr/>
        <a:lstStyle/>
        <a:p>
          <a:endParaRPr lang="en-GB"/>
        </a:p>
      </dgm:t>
    </dgm:pt>
    <dgm:pt modelId="{E9DB1237-0E62-4B5F-9ADA-35BF87C41570}" type="sibTrans" cxnId="{7E289AEC-C26D-4F79-9288-A6DB9804DEE5}">
      <dgm:prSet/>
      <dgm:spPr/>
      <dgm:t>
        <a:bodyPr/>
        <a:lstStyle/>
        <a:p>
          <a:endParaRPr lang="en-GB"/>
        </a:p>
      </dgm:t>
    </dgm:pt>
    <dgm:pt modelId="{3F421ACA-1FD7-45F2-8846-AC71E32326AF}">
      <dgm:prSet phldrT="[Text]"/>
      <dgm:spPr/>
      <dgm:t>
        <a:bodyPr/>
        <a:lstStyle/>
        <a:p>
          <a:r>
            <a:rPr lang="en-GB"/>
            <a:t>Mindfulness</a:t>
          </a:r>
        </a:p>
      </dgm:t>
    </dgm:pt>
    <dgm:pt modelId="{C45DE7D4-CCED-4C20-84E0-3392D6D6B4AC}" type="parTrans" cxnId="{807005F5-0D66-4B5F-B434-9D8F51B01B0E}">
      <dgm:prSet/>
      <dgm:spPr/>
      <dgm:t>
        <a:bodyPr/>
        <a:lstStyle/>
        <a:p>
          <a:endParaRPr lang="en-GB"/>
        </a:p>
      </dgm:t>
    </dgm:pt>
    <dgm:pt modelId="{8995CB36-E80D-407A-AE92-4A3B626AA8C9}" type="sibTrans" cxnId="{807005F5-0D66-4B5F-B434-9D8F51B01B0E}">
      <dgm:prSet/>
      <dgm:spPr/>
      <dgm:t>
        <a:bodyPr/>
        <a:lstStyle/>
        <a:p>
          <a:endParaRPr lang="en-GB"/>
        </a:p>
      </dgm:t>
    </dgm:pt>
    <dgm:pt modelId="{94616771-6AFD-45DB-91CA-4956B7695B2A}">
      <dgm:prSet phldrT="[Text]"/>
      <dgm:spPr>
        <a:solidFill>
          <a:srgbClr val="C00000"/>
        </a:solidFill>
        <a:ln>
          <a:solidFill>
            <a:srgbClr val="FF0000"/>
          </a:solidFill>
        </a:ln>
      </dgm:spPr>
      <dgm:t>
        <a:bodyPr/>
        <a:lstStyle/>
        <a:p>
          <a:r>
            <a:rPr lang="en-GB"/>
            <a:t>Emotional Regulation</a:t>
          </a:r>
        </a:p>
      </dgm:t>
    </dgm:pt>
    <dgm:pt modelId="{E69F9059-F050-418C-B2D3-83DDCE158D51}" type="parTrans" cxnId="{4F2E1C53-88D1-402C-ABB8-A44A6F89AE9C}">
      <dgm:prSet/>
      <dgm:spPr/>
      <dgm:t>
        <a:bodyPr/>
        <a:lstStyle/>
        <a:p>
          <a:endParaRPr lang="en-GB"/>
        </a:p>
      </dgm:t>
    </dgm:pt>
    <dgm:pt modelId="{70C27B63-61BC-4D67-A41E-C050FF3C3627}" type="sibTrans" cxnId="{4F2E1C53-88D1-402C-ABB8-A44A6F89AE9C}">
      <dgm:prSet/>
      <dgm:spPr/>
      <dgm:t>
        <a:bodyPr/>
        <a:lstStyle/>
        <a:p>
          <a:endParaRPr lang="en-GB"/>
        </a:p>
      </dgm:t>
    </dgm:pt>
    <dgm:pt modelId="{8026FBD7-541D-4B5F-9243-1DBD4D5487C0}">
      <dgm:prSet phldrT="[Text]"/>
      <dgm:spPr/>
      <dgm:t>
        <a:bodyPr/>
        <a:lstStyle/>
        <a:p>
          <a:r>
            <a:rPr lang="en-GB"/>
            <a:t>Mindfulness</a:t>
          </a:r>
        </a:p>
      </dgm:t>
    </dgm:pt>
    <dgm:pt modelId="{1B4AE762-766D-4559-A9EC-301FA2A408DB}" type="parTrans" cxnId="{8958E5E8-C8DC-4FCE-849A-72B870211F46}">
      <dgm:prSet/>
      <dgm:spPr/>
      <dgm:t>
        <a:bodyPr/>
        <a:lstStyle/>
        <a:p>
          <a:endParaRPr lang="en-GB"/>
        </a:p>
      </dgm:t>
    </dgm:pt>
    <dgm:pt modelId="{890D771A-3CDB-4F86-B749-35973A7CE369}" type="sibTrans" cxnId="{8958E5E8-C8DC-4FCE-849A-72B870211F46}">
      <dgm:prSet/>
      <dgm:spPr/>
      <dgm:t>
        <a:bodyPr/>
        <a:lstStyle/>
        <a:p>
          <a:endParaRPr lang="en-GB"/>
        </a:p>
      </dgm:t>
    </dgm:pt>
    <dgm:pt modelId="{4864D4FF-B83D-4DC5-A659-2E8F6F940A8D}">
      <dgm:prSet phldrT="[Text]"/>
      <dgm:spPr/>
      <dgm:t>
        <a:bodyPr/>
        <a:lstStyle/>
        <a:p>
          <a:r>
            <a:rPr lang="en-GB" dirty="0"/>
            <a:t>Mindfulness</a:t>
          </a:r>
        </a:p>
      </dgm:t>
    </dgm:pt>
    <dgm:pt modelId="{AFD408C9-15F5-41DE-8923-8300EF1CEA95}" type="parTrans" cxnId="{EBEC02EF-1B06-43BE-B0A4-AA98DD052E8A}">
      <dgm:prSet/>
      <dgm:spPr/>
      <dgm:t>
        <a:bodyPr/>
        <a:lstStyle/>
        <a:p>
          <a:endParaRPr lang="en-GB"/>
        </a:p>
      </dgm:t>
    </dgm:pt>
    <dgm:pt modelId="{C6D828F1-4708-41F9-8A19-1738F5C51326}" type="sibTrans" cxnId="{EBEC02EF-1B06-43BE-B0A4-AA98DD052E8A}">
      <dgm:prSet/>
      <dgm:spPr/>
      <dgm:t>
        <a:bodyPr/>
        <a:lstStyle/>
        <a:p>
          <a:endParaRPr lang="en-GB"/>
        </a:p>
      </dgm:t>
    </dgm:pt>
    <dgm:pt modelId="{E0A2BA87-E18F-4FE5-8C8E-1AF2564F8FD8}">
      <dgm:prSet/>
      <dgm:spPr>
        <a:solidFill>
          <a:schemeClr val="accent4"/>
        </a:solidFill>
        <a:ln>
          <a:solidFill>
            <a:schemeClr val="accent4">
              <a:lumMod val="75000"/>
            </a:schemeClr>
          </a:solidFill>
        </a:ln>
      </dgm:spPr>
      <dgm:t>
        <a:bodyPr/>
        <a:lstStyle/>
        <a:p>
          <a:r>
            <a:rPr lang="en-GB" dirty="0" smtClean="0"/>
            <a:t>Interpersonal Effectiveness</a:t>
          </a:r>
          <a:endParaRPr lang="en-GB" dirty="0"/>
        </a:p>
      </dgm:t>
    </dgm:pt>
    <dgm:pt modelId="{94ED276F-AFED-43A8-B3C6-CEF867A1C05A}" type="parTrans" cxnId="{FE60D313-4128-46AF-BDEB-E959EFEB17E1}">
      <dgm:prSet/>
      <dgm:spPr/>
      <dgm:t>
        <a:bodyPr/>
        <a:lstStyle/>
        <a:p>
          <a:endParaRPr lang="en-GB"/>
        </a:p>
      </dgm:t>
    </dgm:pt>
    <dgm:pt modelId="{66286101-36FF-49E0-8060-F624BC4FF355}" type="sibTrans" cxnId="{FE60D313-4128-46AF-BDEB-E959EFEB17E1}">
      <dgm:prSet/>
      <dgm:spPr/>
      <dgm:t>
        <a:bodyPr/>
        <a:lstStyle/>
        <a:p>
          <a:endParaRPr lang="en-GB"/>
        </a:p>
      </dgm:t>
    </dgm:pt>
    <dgm:pt modelId="{54153012-1FB9-4266-8B94-C968E11421C1}">
      <dgm:prSet/>
      <dgm:spPr>
        <a:solidFill>
          <a:schemeClr val="accent6"/>
        </a:solidFill>
      </dgm:spPr>
      <dgm:t>
        <a:bodyPr/>
        <a:lstStyle/>
        <a:p>
          <a:r>
            <a:rPr lang="en-GB" dirty="0"/>
            <a:t>Walk Middle Path</a:t>
          </a:r>
        </a:p>
      </dgm:t>
    </dgm:pt>
    <dgm:pt modelId="{28A98BC3-141D-481D-8180-8BB7394D1408}" type="parTrans" cxnId="{1AC3E374-6CA7-4C69-BC91-AA21E7DCB19D}">
      <dgm:prSet/>
      <dgm:spPr/>
      <dgm:t>
        <a:bodyPr/>
        <a:lstStyle/>
        <a:p>
          <a:endParaRPr lang="en-GB"/>
        </a:p>
      </dgm:t>
    </dgm:pt>
    <dgm:pt modelId="{ED541F1C-C0E4-434D-8C2B-CDA3C2062C4D}" type="sibTrans" cxnId="{1AC3E374-6CA7-4C69-BC91-AA21E7DCB19D}">
      <dgm:prSet/>
      <dgm:spPr/>
      <dgm:t>
        <a:bodyPr/>
        <a:lstStyle/>
        <a:p>
          <a:endParaRPr lang="en-GB"/>
        </a:p>
      </dgm:t>
    </dgm:pt>
    <dgm:pt modelId="{7C310760-C63E-450F-98E7-D6C890F3D807}">
      <dgm:prSet/>
      <dgm:spPr/>
      <dgm:t>
        <a:bodyPr/>
        <a:lstStyle/>
        <a:p>
          <a:r>
            <a:rPr lang="en-GB" dirty="0"/>
            <a:t>Mindfulness</a:t>
          </a:r>
        </a:p>
      </dgm:t>
    </dgm:pt>
    <dgm:pt modelId="{C551A2BD-77D7-49CD-91F9-D1DF2F177914}" type="parTrans" cxnId="{C34E78C3-9B7D-4E7E-9DF6-8FCCFA72866F}">
      <dgm:prSet/>
      <dgm:spPr/>
      <dgm:t>
        <a:bodyPr/>
        <a:lstStyle/>
        <a:p>
          <a:endParaRPr lang="en-GB"/>
        </a:p>
      </dgm:t>
    </dgm:pt>
    <dgm:pt modelId="{2E0710E2-BAFD-4459-BE9C-9A33724810BE}" type="sibTrans" cxnId="{C34E78C3-9B7D-4E7E-9DF6-8FCCFA72866F}">
      <dgm:prSet/>
      <dgm:spPr/>
      <dgm:t>
        <a:bodyPr/>
        <a:lstStyle/>
        <a:p>
          <a:endParaRPr lang="en-GB"/>
        </a:p>
      </dgm:t>
    </dgm:pt>
    <dgm:pt modelId="{F1948846-B3EC-4D20-B912-B43D0DE2C90E}" type="pres">
      <dgm:prSet presAssocID="{26DBE32F-51C7-4DB8-A5CA-63386F4226A6}" presName="cycle" presStyleCnt="0">
        <dgm:presLayoutVars>
          <dgm:dir/>
          <dgm:resizeHandles val="exact"/>
        </dgm:presLayoutVars>
      </dgm:prSet>
      <dgm:spPr/>
      <dgm:t>
        <a:bodyPr/>
        <a:lstStyle/>
        <a:p>
          <a:endParaRPr lang="en-GB"/>
        </a:p>
      </dgm:t>
    </dgm:pt>
    <dgm:pt modelId="{E98A94B4-1C6A-46AD-91C1-2A00BD751F1B}" type="pres">
      <dgm:prSet presAssocID="{262DDB16-AF51-491C-98F7-5F45C0FEA764}" presName="node" presStyleLbl="node1" presStyleIdx="0" presStyleCnt="8">
        <dgm:presLayoutVars>
          <dgm:bulletEnabled val="1"/>
        </dgm:presLayoutVars>
      </dgm:prSet>
      <dgm:spPr/>
      <dgm:t>
        <a:bodyPr/>
        <a:lstStyle/>
        <a:p>
          <a:endParaRPr lang="en-GB"/>
        </a:p>
      </dgm:t>
    </dgm:pt>
    <dgm:pt modelId="{91EAB899-1842-4C0D-B5B3-3099B57DD3FB}" type="pres">
      <dgm:prSet presAssocID="{262DDB16-AF51-491C-98F7-5F45C0FEA764}" presName="spNode" presStyleCnt="0"/>
      <dgm:spPr/>
    </dgm:pt>
    <dgm:pt modelId="{C9856DB7-0B92-4884-ACC5-E9AA04C1F9D2}" type="pres">
      <dgm:prSet presAssocID="{E9DB1237-0E62-4B5F-9ADA-35BF87C41570}" presName="sibTrans" presStyleLbl="sibTrans1D1" presStyleIdx="0" presStyleCnt="8"/>
      <dgm:spPr/>
      <dgm:t>
        <a:bodyPr/>
        <a:lstStyle/>
        <a:p>
          <a:endParaRPr lang="en-GB"/>
        </a:p>
      </dgm:t>
    </dgm:pt>
    <dgm:pt modelId="{825DF939-BF33-43CA-B6DF-EF203314A2FD}" type="pres">
      <dgm:prSet presAssocID="{3F421ACA-1FD7-45F2-8846-AC71E32326AF}" presName="node" presStyleLbl="node1" presStyleIdx="1" presStyleCnt="8">
        <dgm:presLayoutVars>
          <dgm:bulletEnabled val="1"/>
        </dgm:presLayoutVars>
      </dgm:prSet>
      <dgm:spPr/>
      <dgm:t>
        <a:bodyPr/>
        <a:lstStyle/>
        <a:p>
          <a:endParaRPr lang="en-GB"/>
        </a:p>
      </dgm:t>
    </dgm:pt>
    <dgm:pt modelId="{37B6E94F-C9FC-4C30-9492-FDD0765DD9E7}" type="pres">
      <dgm:prSet presAssocID="{3F421ACA-1FD7-45F2-8846-AC71E32326AF}" presName="spNode" presStyleCnt="0"/>
      <dgm:spPr/>
    </dgm:pt>
    <dgm:pt modelId="{3D2F2D83-EF32-4B7F-B6A6-7918B8F0FCF5}" type="pres">
      <dgm:prSet presAssocID="{8995CB36-E80D-407A-AE92-4A3B626AA8C9}" presName="sibTrans" presStyleLbl="sibTrans1D1" presStyleIdx="1" presStyleCnt="8"/>
      <dgm:spPr/>
      <dgm:t>
        <a:bodyPr/>
        <a:lstStyle/>
        <a:p>
          <a:endParaRPr lang="en-GB"/>
        </a:p>
      </dgm:t>
    </dgm:pt>
    <dgm:pt modelId="{26AD5B6F-BD98-4BD1-BCC1-3F18274CF3C0}" type="pres">
      <dgm:prSet presAssocID="{94616771-6AFD-45DB-91CA-4956B7695B2A}" presName="node" presStyleLbl="node1" presStyleIdx="2" presStyleCnt="8">
        <dgm:presLayoutVars>
          <dgm:bulletEnabled val="1"/>
        </dgm:presLayoutVars>
      </dgm:prSet>
      <dgm:spPr/>
      <dgm:t>
        <a:bodyPr/>
        <a:lstStyle/>
        <a:p>
          <a:endParaRPr lang="en-GB"/>
        </a:p>
      </dgm:t>
    </dgm:pt>
    <dgm:pt modelId="{88A6D09D-41BB-42C3-9DBB-95FD1C3CEC90}" type="pres">
      <dgm:prSet presAssocID="{94616771-6AFD-45DB-91CA-4956B7695B2A}" presName="spNode" presStyleCnt="0"/>
      <dgm:spPr/>
    </dgm:pt>
    <dgm:pt modelId="{AE8B6CE0-A6EC-42DC-BC45-CD5AFFDA277E}" type="pres">
      <dgm:prSet presAssocID="{70C27B63-61BC-4D67-A41E-C050FF3C3627}" presName="sibTrans" presStyleLbl="sibTrans1D1" presStyleIdx="2" presStyleCnt="8"/>
      <dgm:spPr/>
      <dgm:t>
        <a:bodyPr/>
        <a:lstStyle/>
        <a:p>
          <a:endParaRPr lang="en-GB"/>
        </a:p>
      </dgm:t>
    </dgm:pt>
    <dgm:pt modelId="{022A047D-699A-4113-8139-C85F283267E2}" type="pres">
      <dgm:prSet presAssocID="{8026FBD7-541D-4B5F-9243-1DBD4D5487C0}" presName="node" presStyleLbl="node1" presStyleIdx="3" presStyleCnt="8">
        <dgm:presLayoutVars>
          <dgm:bulletEnabled val="1"/>
        </dgm:presLayoutVars>
      </dgm:prSet>
      <dgm:spPr/>
      <dgm:t>
        <a:bodyPr/>
        <a:lstStyle/>
        <a:p>
          <a:endParaRPr lang="en-GB"/>
        </a:p>
      </dgm:t>
    </dgm:pt>
    <dgm:pt modelId="{0F4CFD9A-DC8B-4F98-8543-9FDD06EBD91A}" type="pres">
      <dgm:prSet presAssocID="{8026FBD7-541D-4B5F-9243-1DBD4D5487C0}" presName="spNode" presStyleCnt="0"/>
      <dgm:spPr/>
    </dgm:pt>
    <dgm:pt modelId="{A7FF7F35-D379-4D07-86AD-24546C7B1424}" type="pres">
      <dgm:prSet presAssocID="{890D771A-3CDB-4F86-B749-35973A7CE369}" presName="sibTrans" presStyleLbl="sibTrans1D1" presStyleIdx="3" presStyleCnt="8"/>
      <dgm:spPr/>
      <dgm:t>
        <a:bodyPr/>
        <a:lstStyle/>
        <a:p>
          <a:endParaRPr lang="en-GB"/>
        </a:p>
      </dgm:t>
    </dgm:pt>
    <dgm:pt modelId="{3241B22C-1CEF-43AD-90B0-4DBEF3652E78}" type="pres">
      <dgm:prSet presAssocID="{E0A2BA87-E18F-4FE5-8C8E-1AF2564F8FD8}" presName="node" presStyleLbl="node1" presStyleIdx="4" presStyleCnt="8">
        <dgm:presLayoutVars>
          <dgm:bulletEnabled val="1"/>
        </dgm:presLayoutVars>
      </dgm:prSet>
      <dgm:spPr/>
      <dgm:t>
        <a:bodyPr/>
        <a:lstStyle/>
        <a:p>
          <a:endParaRPr lang="en-GB"/>
        </a:p>
      </dgm:t>
    </dgm:pt>
    <dgm:pt modelId="{DDF2E635-A272-4DB2-813A-A4E3B0428C88}" type="pres">
      <dgm:prSet presAssocID="{E0A2BA87-E18F-4FE5-8C8E-1AF2564F8FD8}" presName="spNode" presStyleCnt="0"/>
      <dgm:spPr/>
    </dgm:pt>
    <dgm:pt modelId="{BA51E0D0-99E5-4F09-BBD9-3417D5E05C67}" type="pres">
      <dgm:prSet presAssocID="{66286101-36FF-49E0-8060-F624BC4FF355}" presName="sibTrans" presStyleLbl="sibTrans1D1" presStyleIdx="4" presStyleCnt="8"/>
      <dgm:spPr/>
      <dgm:t>
        <a:bodyPr/>
        <a:lstStyle/>
        <a:p>
          <a:endParaRPr lang="en-GB"/>
        </a:p>
      </dgm:t>
    </dgm:pt>
    <dgm:pt modelId="{4D570788-DC0A-48FC-9C36-47D8DB563B1E}" type="pres">
      <dgm:prSet presAssocID="{7C310760-C63E-450F-98E7-D6C890F3D807}" presName="node" presStyleLbl="node1" presStyleIdx="5" presStyleCnt="8">
        <dgm:presLayoutVars>
          <dgm:bulletEnabled val="1"/>
        </dgm:presLayoutVars>
      </dgm:prSet>
      <dgm:spPr/>
      <dgm:t>
        <a:bodyPr/>
        <a:lstStyle/>
        <a:p>
          <a:endParaRPr lang="en-GB"/>
        </a:p>
      </dgm:t>
    </dgm:pt>
    <dgm:pt modelId="{C0BBE559-0554-43DB-9C41-72A6EE399305}" type="pres">
      <dgm:prSet presAssocID="{7C310760-C63E-450F-98E7-D6C890F3D807}" presName="spNode" presStyleCnt="0"/>
      <dgm:spPr/>
    </dgm:pt>
    <dgm:pt modelId="{0B9F4F26-1347-45F2-A787-5246E5AFE51B}" type="pres">
      <dgm:prSet presAssocID="{2E0710E2-BAFD-4459-BE9C-9A33724810BE}" presName="sibTrans" presStyleLbl="sibTrans1D1" presStyleIdx="5" presStyleCnt="8"/>
      <dgm:spPr/>
      <dgm:t>
        <a:bodyPr/>
        <a:lstStyle/>
        <a:p>
          <a:endParaRPr lang="en-GB"/>
        </a:p>
      </dgm:t>
    </dgm:pt>
    <dgm:pt modelId="{D573B036-3B5C-4E13-9CC9-1695E7956F45}" type="pres">
      <dgm:prSet presAssocID="{54153012-1FB9-4266-8B94-C968E11421C1}" presName="node" presStyleLbl="node1" presStyleIdx="6" presStyleCnt="8">
        <dgm:presLayoutVars>
          <dgm:bulletEnabled val="1"/>
        </dgm:presLayoutVars>
      </dgm:prSet>
      <dgm:spPr/>
      <dgm:t>
        <a:bodyPr/>
        <a:lstStyle/>
        <a:p>
          <a:endParaRPr lang="en-GB"/>
        </a:p>
      </dgm:t>
    </dgm:pt>
    <dgm:pt modelId="{4F556B79-B12B-4A84-86A1-30853A1C417B}" type="pres">
      <dgm:prSet presAssocID="{54153012-1FB9-4266-8B94-C968E11421C1}" presName="spNode" presStyleCnt="0"/>
      <dgm:spPr/>
    </dgm:pt>
    <dgm:pt modelId="{6D95A825-CABA-4DAA-B5BB-240B3B5129E6}" type="pres">
      <dgm:prSet presAssocID="{ED541F1C-C0E4-434D-8C2B-CDA3C2062C4D}" presName="sibTrans" presStyleLbl="sibTrans1D1" presStyleIdx="6" presStyleCnt="8"/>
      <dgm:spPr/>
      <dgm:t>
        <a:bodyPr/>
        <a:lstStyle/>
        <a:p>
          <a:endParaRPr lang="en-GB"/>
        </a:p>
      </dgm:t>
    </dgm:pt>
    <dgm:pt modelId="{2BB59D16-78C6-48F4-9A37-7F08BE540376}" type="pres">
      <dgm:prSet presAssocID="{4864D4FF-B83D-4DC5-A659-2E8F6F940A8D}" presName="node" presStyleLbl="node1" presStyleIdx="7" presStyleCnt="8">
        <dgm:presLayoutVars>
          <dgm:bulletEnabled val="1"/>
        </dgm:presLayoutVars>
      </dgm:prSet>
      <dgm:spPr/>
      <dgm:t>
        <a:bodyPr/>
        <a:lstStyle/>
        <a:p>
          <a:endParaRPr lang="en-GB"/>
        </a:p>
      </dgm:t>
    </dgm:pt>
    <dgm:pt modelId="{46A0A83B-8B33-4B41-A12F-9587EDFC1F55}" type="pres">
      <dgm:prSet presAssocID="{4864D4FF-B83D-4DC5-A659-2E8F6F940A8D}" presName="spNode" presStyleCnt="0"/>
      <dgm:spPr/>
    </dgm:pt>
    <dgm:pt modelId="{D9A1BA83-9F7F-44AA-BAF2-527835D58DD0}" type="pres">
      <dgm:prSet presAssocID="{C6D828F1-4708-41F9-8A19-1738F5C51326}" presName="sibTrans" presStyleLbl="sibTrans1D1" presStyleIdx="7" presStyleCnt="8"/>
      <dgm:spPr/>
      <dgm:t>
        <a:bodyPr/>
        <a:lstStyle/>
        <a:p>
          <a:endParaRPr lang="en-GB"/>
        </a:p>
      </dgm:t>
    </dgm:pt>
  </dgm:ptLst>
  <dgm:cxnLst>
    <dgm:cxn modelId="{C34E78C3-9B7D-4E7E-9DF6-8FCCFA72866F}" srcId="{26DBE32F-51C7-4DB8-A5CA-63386F4226A6}" destId="{7C310760-C63E-450F-98E7-D6C890F3D807}" srcOrd="5" destOrd="0" parTransId="{C551A2BD-77D7-49CD-91F9-D1DF2F177914}" sibTransId="{2E0710E2-BAFD-4459-BE9C-9A33724810BE}"/>
    <dgm:cxn modelId="{748C59F4-6D36-4A92-A3D3-C7C7310E5D3B}" type="presOf" srcId="{54153012-1FB9-4266-8B94-C968E11421C1}" destId="{D573B036-3B5C-4E13-9CC9-1695E7956F45}" srcOrd="0" destOrd="0" presId="urn:microsoft.com/office/officeart/2005/8/layout/cycle5"/>
    <dgm:cxn modelId="{D902C8B8-1814-4957-BB2D-D258FD4A7BF2}" type="presOf" srcId="{C6D828F1-4708-41F9-8A19-1738F5C51326}" destId="{D9A1BA83-9F7F-44AA-BAF2-527835D58DD0}" srcOrd="0" destOrd="0" presId="urn:microsoft.com/office/officeart/2005/8/layout/cycle5"/>
    <dgm:cxn modelId="{F8A224C9-4A23-4F83-81FC-0816344A64BD}" type="presOf" srcId="{ED541F1C-C0E4-434D-8C2B-CDA3C2062C4D}" destId="{6D95A825-CABA-4DAA-B5BB-240B3B5129E6}" srcOrd="0" destOrd="0" presId="urn:microsoft.com/office/officeart/2005/8/layout/cycle5"/>
    <dgm:cxn modelId="{CECC331B-2A78-48AE-9391-2BE6CEC1AE58}" type="presOf" srcId="{26DBE32F-51C7-4DB8-A5CA-63386F4226A6}" destId="{F1948846-B3EC-4D20-B912-B43D0DE2C90E}" srcOrd="0" destOrd="0" presId="urn:microsoft.com/office/officeart/2005/8/layout/cycle5"/>
    <dgm:cxn modelId="{DBA0CA9C-AF87-47DD-94D7-30FCFC10E2E8}" type="presOf" srcId="{7C310760-C63E-450F-98E7-D6C890F3D807}" destId="{4D570788-DC0A-48FC-9C36-47D8DB563B1E}" srcOrd="0" destOrd="0" presId="urn:microsoft.com/office/officeart/2005/8/layout/cycle5"/>
    <dgm:cxn modelId="{7E289AEC-C26D-4F79-9288-A6DB9804DEE5}" srcId="{26DBE32F-51C7-4DB8-A5CA-63386F4226A6}" destId="{262DDB16-AF51-491C-98F7-5F45C0FEA764}" srcOrd="0" destOrd="0" parTransId="{3F2B16D8-03E7-4E7C-A41D-3243AF75A3EC}" sibTransId="{E9DB1237-0E62-4B5F-9ADA-35BF87C41570}"/>
    <dgm:cxn modelId="{308966F9-3477-4F8E-AE59-A9BB610F9520}" type="presOf" srcId="{8026FBD7-541D-4B5F-9243-1DBD4D5487C0}" destId="{022A047D-699A-4113-8139-C85F283267E2}" srcOrd="0" destOrd="0" presId="urn:microsoft.com/office/officeart/2005/8/layout/cycle5"/>
    <dgm:cxn modelId="{CC088F36-D5FF-4B51-9FAB-8BEA16479A3C}" type="presOf" srcId="{8995CB36-E80D-407A-AE92-4A3B626AA8C9}" destId="{3D2F2D83-EF32-4B7F-B6A6-7918B8F0FCF5}" srcOrd="0" destOrd="0" presId="urn:microsoft.com/office/officeart/2005/8/layout/cycle5"/>
    <dgm:cxn modelId="{4E1BEE19-544C-44BC-A3BE-9AD30A8A7C12}" type="presOf" srcId="{E9DB1237-0E62-4B5F-9ADA-35BF87C41570}" destId="{C9856DB7-0B92-4884-ACC5-E9AA04C1F9D2}" srcOrd="0" destOrd="0" presId="urn:microsoft.com/office/officeart/2005/8/layout/cycle5"/>
    <dgm:cxn modelId="{A49351DF-4B39-4B63-9391-058C944569FD}" type="presOf" srcId="{70C27B63-61BC-4D67-A41E-C050FF3C3627}" destId="{AE8B6CE0-A6EC-42DC-BC45-CD5AFFDA277E}" srcOrd="0" destOrd="0" presId="urn:microsoft.com/office/officeart/2005/8/layout/cycle5"/>
    <dgm:cxn modelId="{E284A4CC-36F3-42B3-9FF9-D832D1811B23}" type="presOf" srcId="{3F421ACA-1FD7-45F2-8846-AC71E32326AF}" destId="{825DF939-BF33-43CA-B6DF-EF203314A2FD}" srcOrd="0" destOrd="0" presId="urn:microsoft.com/office/officeart/2005/8/layout/cycle5"/>
    <dgm:cxn modelId="{562140D8-C38F-4048-97E5-D94571E5448E}" type="presOf" srcId="{262DDB16-AF51-491C-98F7-5F45C0FEA764}" destId="{E98A94B4-1C6A-46AD-91C1-2A00BD751F1B}" srcOrd="0" destOrd="0" presId="urn:microsoft.com/office/officeart/2005/8/layout/cycle5"/>
    <dgm:cxn modelId="{EBEC02EF-1B06-43BE-B0A4-AA98DD052E8A}" srcId="{26DBE32F-51C7-4DB8-A5CA-63386F4226A6}" destId="{4864D4FF-B83D-4DC5-A659-2E8F6F940A8D}" srcOrd="7" destOrd="0" parTransId="{AFD408C9-15F5-41DE-8923-8300EF1CEA95}" sibTransId="{C6D828F1-4708-41F9-8A19-1738F5C51326}"/>
    <dgm:cxn modelId="{1AC3E374-6CA7-4C69-BC91-AA21E7DCB19D}" srcId="{26DBE32F-51C7-4DB8-A5CA-63386F4226A6}" destId="{54153012-1FB9-4266-8B94-C968E11421C1}" srcOrd="6" destOrd="0" parTransId="{28A98BC3-141D-481D-8180-8BB7394D1408}" sibTransId="{ED541F1C-C0E4-434D-8C2B-CDA3C2062C4D}"/>
    <dgm:cxn modelId="{8958E5E8-C8DC-4FCE-849A-72B870211F46}" srcId="{26DBE32F-51C7-4DB8-A5CA-63386F4226A6}" destId="{8026FBD7-541D-4B5F-9243-1DBD4D5487C0}" srcOrd="3" destOrd="0" parTransId="{1B4AE762-766D-4559-A9EC-301FA2A408DB}" sibTransId="{890D771A-3CDB-4F86-B749-35973A7CE369}"/>
    <dgm:cxn modelId="{0CAC2788-4700-488E-B956-CF0FB955781C}" type="presOf" srcId="{4864D4FF-B83D-4DC5-A659-2E8F6F940A8D}" destId="{2BB59D16-78C6-48F4-9A37-7F08BE540376}" srcOrd="0" destOrd="0" presId="urn:microsoft.com/office/officeart/2005/8/layout/cycle5"/>
    <dgm:cxn modelId="{FE60D313-4128-46AF-BDEB-E959EFEB17E1}" srcId="{26DBE32F-51C7-4DB8-A5CA-63386F4226A6}" destId="{E0A2BA87-E18F-4FE5-8C8E-1AF2564F8FD8}" srcOrd="4" destOrd="0" parTransId="{94ED276F-AFED-43A8-B3C6-CEF867A1C05A}" sibTransId="{66286101-36FF-49E0-8060-F624BC4FF355}"/>
    <dgm:cxn modelId="{4F2E1C53-88D1-402C-ABB8-A44A6F89AE9C}" srcId="{26DBE32F-51C7-4DB8-A5CA-63386F4226A6}" destId="{94616771-6AFD-45DB-91CA-4956B7695B2A}" srcOrd="2" destOrd="0" parTransId="{E69F9059-F050-418C-B2D3-83DDCE158D51}" sibTransId="{70C27B63-61BC-4D67-A41E-C050FF3C3627}"/>
    <dgm:cxn modelId="{BF905BF1-416D-49A3-86AE-54F040B2D1BB}" type="presOf" srcId="{E0A2BA87-E18F-4FE5-8C8E-1AF2564F8FD8}" destId="{3241B22C-1CEF-43AD-90B0-4DBEF3652E78}" srcOrd="0" destOrd="0" presId="urn:microsoft.com/office/officeart/2005/8/layout/cycle5"/>
    <dgm:cxn modelId="{1D4252B4-041A-4BDE-9C27-5880D2B6A427}" type="presOf" srcId="{890D771A-3CDB-4F86-B749-35973A7CE369}" destId="{A7FF7F35-D379-4D07-86AD-24546C7B1424}" srcOrd="0" destOrd="0" presId="urn:microsoft.com/office/officeart/2005/8/layout/cycle5"/>
    <dgm:cxn modelId="{FE96E31B-CBFD-4215-BBDF-C627382F4A2D}" type="presOf" srcId="{2E0710E2-BAFD-4459-BE9C-9A33724810BE}" destId="{0B9F4F26-1347-45F2-A787-5246E5AFE51B}" srcOrd="0" destOrd="0" presId="urn:microsoft.com/office/officeart/2005/8/layout/cycle5"/>
    <dgm:cxn modelId="{807005F5-0D66-4B5F-B434-9D8F51B01B0E}" srcId="{26DBE32F-51C7-4DB8-A5CA-63386F4226A6}" destId="{3F421ACA-1FD7-45F2-8846-AC71E32326AF}" srcOrd="1" destOrd="0" parTransId="{C45DE7D4-CCED-4C20-84E0-3392D6D6B4AC}" sibTransId="{8995CB36-E80D-407A-AE92-4A3B626AA8C9}"/>
    <dgm:cxn modelId="{8D5D8178-F3D1-4046-94AC-915674D85CE2}" type="presOf" srcId="{66286101-36FF-49E0-8060-F624BC4FF355}" destId="{BA51E0D0-99E5-4F09-BBD9-3417D5E05C67}" srcOrd="0" destOrd="0" presId="urn:microsoft.com/office/officeart/2005/8/layout/cycle5"/>
    <dgm:cxn modelId="{5E9F6CDA-F276-4677-BADB-9F89327F76B1}" type="presOf" srcId="{94616771-6AFD-45DB-91CA-4956B7695B2A}" destId="{26AD5B6F-BD98-4BD1-BCC1-3F18274CF3C0}" srcOrd="0" destOrd="0" presId="urn:microsoft.com/office/officeart/2005/8/layout/cycle5"/>
    <dgm:cxn modelId="{C9A3CFA6-1F8A-41D8-83A7-F9A30D3AC4E0}" type="presParOf" srcId="{F1948846-B3EC-4D20-B912-B43D0DE2C90E}" destId="{E98A94B4-1C6A-46AD-91C1-2A00BD751F1B}" srcOrd="0" destOrd="0" presId="urn:microsoft.com/office/officeart/2005/8/layout/cycle5"/>
    <dgm:cxn modelId="{CC8D6C86-B871-4F5E-B044-83630C8C936B}" type="presParOf" srcId="{F1948846-B3EC-4D20-B912-B43D0DE2C90E}" destId="{91EAB899-1842-4C0D-B5B3-3099B57DD3FB}" srcOrd="1" destOrd="0" presId="urn:microsoft.com/office/officeart/2005/8/layout/cycle5"/>
    <dgm:cxn modelId="{FD4501EC-982E-4EB9-B8BB-3766ADBAD96D}" type="presParOf" srcId="{F1948846-B3EC-4D20-B912-B43D0DE2C90E}" destId="{C9856DB7-0B92-4884-ACC5-E9AA04C1F9D2}" srcOrd="2" destOrd="0" presId="urn:microsoft.com/office/officeart/2005/8/layout/cycle5"/>
    <dgm:cxn modelId="{28D17D29-67B6-48BD-94E9-129699B7156A}" type="presParOf" srcId="{F1948846-B3EC-4D20-B912-B43D0DE2C90E}" destId="{825DF939-BF33-43CA-B6DF-EF203314A2FD}" srcOrd="3" destOrd="0" presId="urn:microsoft.com/office/officeart/2005/8/layout/cycle5"/>
    <dgm:cxn modelId="{73A270AB-87E2-4A1B-BC01-22637A94E941}" type="presParOf" srcId="{F1948846-B3EC-4D20-B912-B43D0DE2C90E}" destId="{37B6E94F-C9FC-4C30-9492-FDD0765DD9E7}" srcOrd="4" destOrd="0" presId="urn:microsoft.com/office/officeart/2005/8/layout/cycle5"/>
    <dgm:cxn modelId="{64CC25FC-CA17-40E1-A02D-B4790E817C72}" type="presParOf" srcId="{F1948846-B3EC-4D20-B912-B43D0DE2C90E}" destId="{3D2F2D83-EF32-4B7F-B6A6-7918B8F0FCF5}" srcOrd="5" destOrd="0" presId="urn:microsoft.com/office/officeart/2005/8/layout/cycle5"/>
    <dgm:cxn modelId="{7FB62274-25C3-4597-8385-E2F7A17E5F28}" type="presParOf" srcId="{F1948846-B3EC-4D20-B912-B43D0DE2C90E}" destId="{26AD5B6F-BD98-4BD1-BCC1-3F18274CF3C0}" srcOrd="6" destOrd="0" presId="urn:microsoft.com/office/officeart/2005/8/layout/cycle5"/>
    <dgm:cxn modelId="{99BF7021-6CF9-4101-862B-96D9C57F3610}" type="presParOf" srcId="{F1948846-B3EC-4D20-B912-B43D0DE2C90E}" destId="{88A6D09D-41BB-42C3-9DBB-95FD1C3CEC90}" srcOrd="7" destOrd="0" presId="urn:microsoft.com/office/officeart/2005/8/layout/cycle5"/>
    <dgm:cxn modelId="{F584296E-5B1A-41B0-8D47-D48C816EA327}" type="presParOf" srcId="{F1948846-B3EC-4D20-B912-B43D0DE2C90E}" destId="{AE8B6CE0-A6EC-42DC-BC45-CD5AFFDA277E}" srcOrd="8" destOrd="0" presId="urn:microsoft.com/office/officeart/2005/8/layout/cycle5"/>
    <dgm:cxn modelId="{DF1FA8FD-B28D-4716-8BC4-B0B1FE6AE2EF}" type="presParOf" srcId="{F1948846-B3EC-4D20-B912-B43D0DE2C90E}" destId="{022A047D-699A-4113-8139-C85F283267E2}" srcOrd="9" destOrd="0" presId="urn:microsoft.com/office/officeart/2005/8/layout/cycle5"/>
    <dgm:cxn modelId="{E3D1BFC6-9C71-40FC-AA50-5F15BC9EF525}" type="presParOf" srcId="{F1948846-B3EC-4D20-B912-B43D0DE2C90E}" destId="{0F4CFD9A-DC8B-4F98-8543-9FDD06EBD91A}" srcOrd="10" destOrd="0" presId="urn:microsoft.com/office/officeart/2005/8/layout/cycle5"/>
    <dgm:cxn modelId="{7F6B8947-9EC1-4ADB-A0F9-75738BD80620}" type="presParOf" srcId="{F1948846-B3EC-4D20-B912-B43D0DE2C90E}" destId="{A7FF7F35-D379-4D07-86AD-24546C7B1424}" srcOrd="11" destOrd="0" presId="urn:microsoft.com/office/officeart/2005/8/layout/cycle5"/>
    <dgm:cxn modelId="{1FDE356C-28C6-4AAC-81A7-EDED6C713525}" type="presParOf" srcId="{F1948846-B3EC-4D20-B912-B43D0DE2C90E}" destId="{3241B22C-1CEF-43AD-90B0-4DBEF3652E78}" srcOrd="12" destOrd="0" presId="urn:microsoft.com/office/officeart/2005/8/layout/cycle5"/>
    <dgm:cxn modelId="{B3869534-70D5-42EC-B2FF-74EADC9EEED5}" type="presParOf" srcId="{F1948846-B3EC-4D20-B912-B43D0DE2C90E}" destId="{DDF2E635-A272-4DB2-813A-A4E3B0428C88}" srcOrd="13" destOrd="0" presId="urn:microsoft.com/office/officeart/2005/8/layout/cycle5"/>
    <dgm:cxn modelId="{ADD4D4EC-BDD2-4762-953A-8EEA020A4666}" type="presParOf" srcId="{F1948846-B3EC-4D20-B912-B43D0DE2C90E}" destId="{BA51E0D0-99E5-4F09-BBD9-3417D5E05C67}" srcOrd="14" destOrd="0" presId="urn:microsoft.com/office/officeart/2005/8/layout/cycle5"/>
    <dgm:cxn modelId="{2C7F203B-FB72-4104-8DAB-62A686C86F7A}" type="presParOf" srcId="{F1948846-B3EC-4D20-B912-B43D0DE2C90E}" destId="{4D570788-DC0A-48FC-9C36-47D8DB563B1E}" srcOrd="15" destOrd="0" presId="urn:microsoft.com/office/officeart/2005/8/layout/cycle5"/>
    <dgm:cxn modelId="{98113316-D849-4CA0-A69C-1CF36CD651F8}" type="presParOf" srcId="{F1948846-B3EC-4D20-B912-B43D0DE2C90E}" destId="{C0BBE559-0554-43DB-9C41-72A6EE399305}" srcOrd="16" destOrd="0" presId="urn:microsoft.com/office/officeart/2005/8/layout/cycle5"/>
    <dgm:cxn modelId="{BFEF61F5-E2CD-4DF0-AC4E-9B678612A10D}" type="presParOf" srcId="{F1948846-B3EC-4D20-B912-B43D0DE2C90E}" destId="{0B9F4F26-1347-45F2-A787-5246E5AFE51B}" srcOrd="17" destOrd="0" presId="urn:microsoft.com/office/officeart/2005/8/layout/cycle5"/>
    <dgm:cxn modelId="{8BA507E1-88A3-4D9E-8997-021B010DA343}" type="presParOf" srcId="{F1948846-B3EC-4D20-B912-B43D0DE2C90E}" destId="{D573B036-3B5C-4E13-9CC9-1695E7956F45}" srcOrd="18" destOrd="0" presId="urn:microsoft.com/office/officeart/2005/8/layout/cycle5"/>
    <dgm:cxn modelId="{CD478264-657E-49C5-80E6-5C325F269FC1}" type="presParOf" srcId="{F1948846-B3EC-4D20-B912-B43D0DE2C90E}" destId="{4F556B79-B12B-4A84-86A1-30853A1C417B}" srcOrd="19" destOrd="0" presId="urn:microsoft.com/office/officeart/2005/8/layout/cycle5"/>
    <dgm:cxn modelId="{72D81866-DBD4-464C-815B-3C0EA24B235E}" type="presParOf" srcId="{F1948846-B3EC-4D20-B912-B43D0DE2C90E}" destId="{6D95A825-CABA-4DAA-B5BB-240B3B5129E6}" srcOrd="20" destOrd="0" presId="urn:microsoft.com/office/officeart/2005/8/layout/cycle5"/>
    <dgm:cxn modelId="{F5789C0A-A3F5-4547-937C-0A179815CE2A}" type="presParOf" srcId="{F1948846-B3EC-4D20-B912-B43D0DE2C90E}" destId="{2BB59D16-78C6-48F4-9A37-7F08BE540376}" srcOrd="21" destOrd="0" presId="urn:microsoft.com/office/officeart/2005/8/layout/cycle5"/>
    <dgm:cxn modelId="{3657ACD2-549C-4837-BC7E-883823528203}" type="presParOf" srcId="{F1948846-B3EC-4D20-B912-B43D0DE2C90E}" destId="{46A0A83B-8B33-4B41-A12F-9587EDFC1F55}" srcOrd="22" destOrd="0" presId="urn:microsoft.com/office/officeart/2005/8/layout/cycle5"/>
    <dgm:cxn modelId="{EE56B036-95F5-41E6-A709-7251E165C54D}" type="presParOf" srcId="{F1948846-B3EC-4D20-B912-B43D0DE2C90E}" destId="{D9A1BA83-9F7F-44AA-BAF2-527835D58DD0}" srcOrd="23"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8A94B4-1C6A-46AD-91C1-2A00BD751F1B}">
      <dsp:nvSpPr>
        <dsp:cNvPr id="0" name=""/>
        <dsp:cNvSpPr/>
      </dsp:nvSpPr>
      <dsp:spPr>
        <a:xfrm>
          <a:off x="2605787" y="2496"/>
          <a:ext cx="699976" cy="454984"/>
        </a:xfrm>
        <a:prstGeom prst="roundRect">
          <a:avLst/>
        </a:prstGeom>
        <a:solidFill>
          <a:srgbClr val="92D050"/>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GB" sz="800" kern="1200" dirty="0" smtClean="0"/>
            <a:t>Distress Tolerance</a:t>
          </a:r>
          <a:endParaRPr lang="en-GB" sz="800" kern="1200" dirty="0"/>
        </a:p>
      </dsp:txBody>
      <dsp:txXfrm>
        <a:off x="2627997" y="24706"/>
        <a:ext cx="655556" cy="410564"/>
      </dsp:txXfrm>
    </dsp:sp>
    <dsp:sp modelId="{C9856DB7-0B92-4884-ACC5-E9AA04C1F9D2}">
      <dsp:nvSpPr>
        <dsp:cNvPr id="0" name=""/>
        <dsp:cNvSpPr/>
      </dsp:nvSpPr>
      <dsp:spPr>
        <a:xfrm>
          <a:off x="1377552" y="229988"/>
          <a:ext cx="3156447" cy="3156447"/>
        </a:xfrm>
        <a:custGeom>
          <a:avLst/>
          <a:gdLst/>
          <a:ahLst/>
          <a:cxnLst/>
          <a:rect l="0" t="0" r="0" b="0"/>
          <a:pathLst>
            <a:path>
              <a:moveTo>
                <a:pt x="2028138" y="65488"/>
              </a:moveTo>
              <a:arcTo wR="1578223" hR="1578223" stAng="17193805" swAng="680256"/>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25DF939-BF33-43CA-B6DF-EF203314A2FD}">
      <dsp:nvSpPr>
        <dsp:cNvPr id="0" name=""/>
        <dsp:cNvSpPr/>
      </dsp:nvSpPr>
      <dsp:spPr>
        <a:xfrm>
          <a:off x="3721760" y="464747"/>
          <a:ext cx="699976" cy="45498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GB" sz="800" kern="1200"/>
            <a:t>Mindfulness</a:t>
          </a:r>
        </a:p>
      </dsp:txBody>
      <dsp:txXfrm>
        <a:off x="3743970" y="486957"/>
        <a:ext cx="655556" cy="410564"/>
      </dsp:txXfrm>
    </dsp:sp>
    <dsp:sp modelId="{3D2F2D83-EF32-4B7F-B6A6-7918B8F0FCF5}">
      <dsp:nvSpPr>
        <dsp:cNvPr id="0" name=""/>
        <dsp:cNvSpPr/>
      </dsp:nvSpPr>
      <dsp:spPr>
        <a:xfrm>
          <a:off x="1377552" y="229988"/>
          <a:ext cx="3156447" cy="3156447"/>
        </a:xfrm>
        <a:custGeom>
          <a:avLst/>
          <a:gdLst/>
          <a:ahLst/>
          <a:cxnLst/>
          <a:rect l="0" t="0" r="0" b="0"/>
          <a:pathLst>
            <a:path>
              <a:moveTo>
                <a:pt x="2957089" y="810421"/>
              </a:moveTo>
              <a:arcTo wR="1578223" hR="1578223" stAng="19853362" swAng="94035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6AD5B6F-BD98-4BD1-BCC1-3F18274CF3C0}">
      <dsp:nvSpPr>
        <dsp:cNvPr id="0" name=""/>
        <dsp:cNvSpPr/>
      </dsp:nvSpPr>
      <dsp:spPr>
        <a:xfrm>
          <a:off x="4184011" y="1580719"/>
          <a:ext cx="699976" cy="454984"/>
        </a:xfrm>
        <a:prstGeom prst="roundRect">
          <a:avLst/>
        </a:prstGeom>
        <a:solidFill>
          <a:srgbClr val="C00000"/>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GB" sz="800" kern="1200"/>
            <a:t>Emotional Regulation</a:t>
          </a:r>
        </a:p>
      </dsp:txBody>
      <dsp:txXfrm>
        <a:off x="4206221" y="1602929"/>
        <a:ext cx="655556" cy="410564"/>
      </dsp:txXfrm>
    </dsp:sp>
    <dsp:sp modelId="{AE8B6CE0-A6EC-42DC-BC45-CD5AFFDA277E}">
      <dsp:nvSpPr>
        <dsp:cNvPr id="0" name=""/>
        <dsp:cNvSpPr/>
      </dsp:nvSpPr>
      <dsp:spPr>
        <a:xfrm>
          <a:off x="1377552" y="229988"/>
          <a:ext cx="3156447" cy="3156447"/>
        </a:xfrm>
        <a:custGeom>
          <a:avLst/>
          <a:gdLst/>
          <a:ahLst/>
          <a:cxnLst/>
          <a:rect l="0" t="0" r="0" b="0"/>
          <a:pathLst>
            <a:path>
              <a:moveTo>
                <a:pt x="3113238" y="1944992"/>
              </a:moveTo>
              <a:arcTo wR="1578223" hR="1578223" stAng="806281" swAng="94035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022A047D-699A-4113-8139-C85F283267E2}">
      <dsp:nvSpPr>
        <dsp:cNvPr id="0" name=""/>
        <dsp:cNvSpPr/>
      </dsp:nvSpPr>
      <dsp:spPr>
        <a:xfrm>
          <a:off x="3721760" y="2696692"/>
          <a:ext cx="699976" cy="45498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GB" sz="800" kern="1200"/>
            <a:t>Mindfulness</a:t>
          </a:r>
        </a:p>
      </dsp:txBody>
      <dsp:txXfrm>
        <a:off x="3743970" y="2718902"/>
        <a:ext cx="655556" cy="410564"/>
      </dsp:txXfrm>
    </dsp:sp>
    <dsp:sp modelId="{A7FF7F35-D379-4D07-86AD-24546C7B1424}">
      <dsp:nvSpPr>
        <dsp:cNvPr id="0" name=""/>
        <dsp:cNvSpPr/>
      </dsp:nvSpPr>
      <dsp:spPr>
        <a:xfrm>
          <a:off x="1377552" y="229988"/>
          <a:ext cx="3156447" cy="3156447"/>
        </a:xfrm>
        <a:custGeom>
          <a:avLst/>
          <a:gdLst/>
          <a:ahLst/>
          <a:cxnLst/>
          <a:rect l="0" t="0" r="0" b="0"/>
          <a:pathLst>
            <a:path>
              <a:moveTo>
                <a:pt x="2316746" y="2972990"/>
              </a:moveTo>
              <a:arcTo wR="1578223" hR="1578223" stAng="3725939" swAng="680256"/>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3241B22C-1CEF-43AD-90B0-4DBEF3652E78}">
      <dsp:nvSpPr>
        <dsp:cNvPr id="0" name=""/>
        <dsp:cNvSpPr/>
      </dsp:nvSpPr>
      <dsp:spPr>
        <a:xfrm>
          <a:off x="2605787" y="3158943"/>
          <a:ext cx="699976" cy="454984"/>
        </a:xfrm>
        <a:prstGeom prst="roundRect">
          <a:avLst/>
        </a:prstGeom>
        <a:solidFill>
          <a:schemeClr val="accent4"/>
        </a:solidFill>
        <a:ln w="25400" cap="flat" cmpd="sng" algn="ctr">
          <a:solidFill>
            <a:schemeClr val="accent4">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GB" sz="800" kern="1200" dirty="0" smtClean="0"/>
            <a:t>Interpersonal Effectiveness</a:t>
          </a:r>
          <a:endParaRPr lang="en-GB" sz="800" kern="1200" dirty="0"/>
        </a:p>
      </dsp:txBody>
      <dsp:txXfrm>
        <a:off x="2627997" y="3181153"/>
        <a:ext cx="655556" cy="410564"/>
      </dsp:txXfrm>
    </dsp:sp>
    <dsp:sp modelId="{BA51E0D0-99E5-4F09-BBD9-3417D5E05C67}">
      <dsp:nvSpPr>
        <dsp:cNvPr id="0" name=""/>
        <dsp:cNvSpPr/>
      </dsp:nvSpPr>
      <dsp:spPr>
        <a:xfrm>
          <a:off x="1377552" y="229988"/>
          <a:ext cx="3156447" cy="3156447"/>
        </a:xfrm>
        <a:custGeom>
          <a:avLst/>
          <a:gdLst/>
          <a:ahLst/>
          <a:cxnLst/>
          <a:rect l="0" t="0" r="0" b="0"/>
          <a:pathLst>
            <a:path>
              <a:moveTo>
                <a:pt x="1128309" y="3090958"/>
              </a:moveTo>
              <a:arcTo wR="1578223" hR="1578223" stAng="6393805" swAng="680256"/>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4D570788-DC0A-48FC-9C36-47D8DB563B1E}">
      <dsp:nvSpPr>
        <dsp:cNvPr id="0" name=""/>
        <dsp:cNvSpPr/>
      </dsp:nvSpPr>
      <dsp:spPr>
        <a:xfrm>
          <a:off x="1489815" y="2696692"/>
          <a:ext cx="699976" cy="45498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GB" sz="800" kern="1200" dirty="0"/>
            <a:t>Mindfulness</a:t>
          </a:r>
        </a:p>
      </dsp:txBody>
      <dsp:txXfrm>
        <a:off x="1512025" y="2718902"/>
        <a:ext cx="655556" cy="410564"/>
      </dsp:txXfrm>
    </dsp:sp>
    <dsp:sp modelId="{0B9F4F26-1347-45F2-A787-5246E5AFE51B}">
      <dsp:nvSpPr>
        <dsp:cNvPr id="0" name=""/>
        <dsp:cNvSpPr/>
      </dsp:nvSpPr>
      <dsp:spPr>
        <a:xfrm>
          <a:off x="1377552" y="229988"/>
          <a:ext cx="3156447" cy="3156447"/>
        </a:xfrm>
        <a:custGeom>
          <a:avLst/>
          <a:gdLst/>
          <a:ahLst/>
          <a:cxnLst/>
          <a:rect l="0" t="0" r="0" b="0"/>
          <a:pathLst>
            <a:path>
              <a:moveTo>
                <a:pt x="199358" y="2346025"/>
              </a:moveTo>
              <a:arcTo wR="1578223" hR="1578223" stAng="9053362" swAng="94035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D573B036-3B5C-4E13-9CC9-1695E7956F45}">
      <dsp:nvSpPr>
        <dsp:cNvPr id="0" name=""/>
        <dsp:cNvSpPr/>
      </dsp:nvSpPr>
      <dsp:spPr>
        <a:xfrm>
          <a:off x="1027564" y="1580719"/>
          <a:ext cx="699976" cy="454984"/>
        </a:xfrm>
        <a:prstGeom prst="roundRect">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GB" sz="800" kern="1200" dirty="0"/>
            <a:t>Walk Middle Path</a:t>
          </a:r>
        </a:p>
      </dsp:txBody>
      <dsp:txXfrm>
        <a:off x="1049774" y="1602929"/>
        <a:ext cx="655556" cy="410564"/>
      </dsp:txXfrm>
    </dsp:sp>
    <dsp:sp modelId="{6D95A825-CABA-4DAA-B5BB-240B3B5129E6}">
      <dsp:nvSpPr>
        <dsp:cNvPr id="0" name=""/>
        <dsp:cNvSpPr/>
      </dsp:nvSpPr>
      <dsp:spPr>
        <a:xfrm>
          <a:off x="1377552" y="229988"/>
          <a:ext cx="3156447" cy="3156447"/>
        </a:xfrm>
        <a:custGeom>
          <a:avLst/>
          <a:gdLst/>
          <a:ahLst/>
          <a:cxnLst/>
          <a:rect l="0" t="0" r="0" b="0"/>
          <a:pathLst>
            <a:path>
              <a:moveTo>
                <a:pt x="43208" y="1211455"/>
              </a:moveTo>
              <a:arcTo wR="1578223" hR="1578223" stAng="11606281" swAng="94035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BB59D16-78C6-48F4-9A37-7F08BE540376}">
      <dsp:nvSpPr>
        <dsp:cNvPr id="0" name=""/>
        <dsp:cNvSpPr/>
      </dsp:nvSpPr>
      <dsp:spPr>
        <a:xfrm>
          <a:off x="1489815" y="464747"/>
          <a:ext cx="699976" cy="45498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GB" sz="800" kern="1200" dirty="0"/>
            <a:t>Mindfulness</a:t>
          </a:r>
        </a:p>
      </dsp:txBody>
      <dsp:txXfrm>
        <a:off x="1512025" y="486957"/>
        <a:ext cx="655556" cy="410564"/>
      </dsp:txXfrm>
    </dsp:sp>
    <dsp:sp modelId="{D9A1BA83-9F7F-44AA-BAF2-527835D58DD0}">
      <dsp:nvSpPr>
        <dsp:cNvPr id="0" name=""/>
        <dsp:cNvSpPr/>
      </dsp:nvSpPr>
      <dsp:spPr>
        <a:xfrm>
          <a:off x="1377552" y="229988"/>
          <a:ext cx="3156447" cy="3156447"/>
        </a:xfrm>
        <a:custGeom>
          <a:avLst/>
          <a:gdLst/>
          <a:ahLst/>
          <a:cxnLst/>
          <a:rect l="0" t="0" r="0" b="0"/>
          <a:pathLst>
            <a:path>
              <a:moveTo>
                <a:pt x="839700" y="183457"/>
              </a:moveTo>
              <a:arcTo wR="1578223" hR="1578223" stAng="14525939" swAng="680256"/>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41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9688" y="1"/>
            <a:ext cx="2946400" cy="496412"/>
          </a:xfrm>
          <a:prstGeom prst="rect">
            <a:avLst/>
          </a:prstGeom>
        </p:spPr>
        <p:txBody>
          <a:bodyPr vert="horz" lIns="91440" tIns="45720" rIns="91440" bIns="45720" rtlCol="0"/>
          <a:lstStyle>
            <a:lvl1pPr algn="r">
              <a:defRPr sz="1200"/>
            </a:lvl1pPr>
          </a:lstStyle>
          <a:p>
            <a:fld id="{65D62F26-740F-4629-96B1-ED9849AA9621}" type="datetimeFigureOut">
              <a:rPr lang="en-GB" smtClean="0"/>
              <a:t>09/01/2018</a:t>
            </a:fld>
            <a:endParaRPr lang="en-GB"/>
          </a:p>
        </p:txBody>
      </p:sp>
      <p:sp>
        <p:nvSpPr>
          <p:cNvPr id="4" name="Footer Placeholder 3"/>
          <p:cNvSpPr>
            <a:spLocks noGrp="1"/>
          </p:cNvSpPr>
          <p:nvPr>
            <p:ph type="ftr" sz="quarter" idx="2"/>
          </p:nvPr>
        </p:nvSpPr>
        <p:spPr>
          <a:xfrm>
            <a:off x="0" y="9428630"/>
            <a:ext cx="2946400" cy="496411"/>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9688" y="9428630"/>
            <a:ext cx="2946400" cy="496411"/>
          </a:xfrm>
          <a:prstGeom prst="rect">
            <a:avLst/>
          </a:prstGeom>
        </p:spPr>
        <p:txBody>
          <a:bodyPr vert="horz" lIns="91440" tIns="45720" rIns="91440" bIns="45720" rtlCol="0" anchor="b"/>
          <a:lstStyle>
            <a:lvl1pPr algn="r">
              <a:defRPr sz="1200"/>
            </a:lvl1pPr>
          </a:lstStyle>
          <a:p>
            <a:fld id="{8444939A-292D-4BE4-BFDF-0488C5130F6A}" type="slidenum">
              <a:rPr lang="en-GB" smtClean="0"/>
              <a:t>‹#›</a:t>
            </a:fld>
            <a:endParaRPr lang="en-GB"/>
          </a:p>
        </p:txBody>
      </p:sp>
    </p:spTree>
    <p:extLst>
      <p:ext uri="{BB962C8B-B14F-4D97-AF65-F5344CB8AC3E}">
        <p14:creationId xmlns:p14="http://schemas.microsoft.com/office/powerpoint/2010/main" val="1445476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311BD806-FF5A-4E1D-9DA3-97679A419FE1}" type="datetimeFigureOut">
              <a:rPr lang="en-GB" smtClean="0"/>
              <a:t>09/01/2018</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vl1pPr>
          </a:lstStyle>
          <a:p>
            <a:fld id="{18EAC098-AD1E-44FF-981A-5B11B85AECF8}" type="slidenum">
              <a:rPr lang="en-GB" smtClean="0"/>
              <a:t>‹#›</a:t>
            </a:fld>
            <a:endParaRPr lang="en-GB"/>
          </a:p>
        </p:txBody>
      </p:sp>
    </p:spTree>
    <p:extLst>
      <p:ext uri="{BB962C8B-B14F-4D97-AF65-F5344CB8AC3E}">
        <p14:creationId xmlns:p14="http://schemas.microsoft.com/office/powerpoint/2010/main" val="33886446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3F45A2E-7D84-4436-A1A0-631967B1C980}" type="slidenum">
              <a:rPr lang="en-GB" smtClean="0"/>
              <a:t>17</a:t>
            </a:fld>
            <a:endParaRPr lang="en-GB"/>
          </a:p>
        </p:txBody>
      </p:sp>
    </p:spTree>
    <p:extLst>
      <p:ext uri="{BB962C8B-B14F-4D97-AF65-F5344CB8AC3E}">
        <p14:creationId xmlns:p14="http://schemas.microsoft.com/office/powerpoint/2010/main" val="73802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Introduce you to a</a:t>
            </a:r>
            <a:r>
              <a:rPr lang="en-GB" baseline="0" dirty="0" smtClean="0"/>
              <a:t> video which demonstrates Validation a </a:t>
            </a:r>
            <a:r>
              <a:rPr lang="en-GB" baseline="0" smtClean="0"/>
              <a:t>little graphically.</a:t>
            </a:r>
            <a:endParaRPr lang="en-GB"/>
          </a:p>
        </p:txBody>
      </p:sp>
      <p:sp>
        <p:nvSpPr>
          <p:cNvPr id="4" name="Slide Number Placeholder 3"/>
          <p:cNvSpPr>
            <a:spLocks noGrp="1"/>
          </p:cNvSpPr>
          <p:nvPr>
            <p:ph type="sldNum" sz="quarter" idx="10"/>
          </p:nvPr>
        </p:nvSpPr>
        <p:spPr/>
        <p:txBody>
          <a:bodyPr/>
          <a:lstStyle/>
          <a:p>
            <a:fld id="{F2734D8B-49B6-43D6-ACAC-24A3DB98C563}" type="slidenum">
              <a:rPr lang="en-GB" smtClean="0"/>
              <a:t>23</a:t>
            </a:fld>
            <a:endParaRPr lang="en-GB"/>
          </a:p>
        </p:txBody>
      </p:sp>
    </p:spTree>
    <p:extLst>
      <p:ext uri="{BB962C8B-B14F-4D97-AF65-F5344CB8AC3E}">
        <p14:creationId xmlns:p14="http://schemas.microsoft.com/office/powerpoint/2010/main" val="2130393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**Use this slide to recap the main family dialectical dilemmas and discuss</a:t>
            </a:r>
            <a:r>
              <a:rPr lang="en-GB" baseline="0" dirty="0" smtClean="0"/>
              <a:t> examples of what they (either parents/teens) may do or expect that exhibit the conflicting ends of the spectrum.</a:t>
            </a:r>
            <a:endParaRPr lang="en-GB" dirty="0" smtClean="0"/>
          </a:p>
          <a:p>
            <a:endParaRPr lang="en-GB" dirty="0" smtClean="0"/>
          </a:p>
          <a:p>
            <a:r>
              <a:rPr lang="en-GB" dirty="0" smtClean="0"/>
              <a:t>Examples of behaviours may include:-</a:t>
            </a:r>
          </a:p>
          <a:p>
            <a:endParaRPr lang="en-GB" dirty="0" smtClean="0"/>
          </a:p>
          <a:p>
            <a:r>
              <a:rPr lang="en-GB" dirty="0" smtClean="0"/>
              <a:t>Too Loose </a:t>
            </a:r>
          </a:p>
          <a:p>
            <a:r>
              <a:rPr lang="en-GB" dirty="0" smtClean="0"/>
              <a:t>Parents: No expectations re: school/ behaviour, children have no responsibilities, kids have no curfew, very little supervision.</a:t>
            </a:r>
          </a:p>
          <a:p>
            <a:r>
              <a:rPr lang="en-GB" dirty="0" smtClean="0"/>
              <a:t>Teens: No bedtime, phone access all night, texting till early hours, spending all money minute you get it, leaving all college/school work to last minute.</a:t>
            </a:r>
          </a:p>
          <a:p>
            <a:endParaRPr lang="en-GB" dirty="0" smtClean="0"/>
          </a:p>
          <a:p>
            <a:r>
              <a:rPr lang="en-GB" dirty="0" smtClean="0"/>
              <a:t>Too strict</a:t>
            </a:r>
          </a:p>
          <a:p>
            <a:r>
              <a:rPr lang="en-GB" dirty="0" smtClean="0"/>
              <a:t>Parents: Permanently removing </a:t>
            </a:r>
            <a:r>
              <a:rPr lang="en-GB" dirty="0" err="1" smtClean="0"/>
              <a:t>tv</a:t>
            </a:r>
            <a:r>
              <a:rPr lang="en-GB" dirty="0" smtClean="0"/>
              <a:t>, internet, phone (overusing punishment) perfectionist standards regarding performance at school, sports, no privacy, spying on texts, emails, going through drawers/school bag.</a:t>
            </a:r>
          </a:p>
          <a:p>
            <a:r>
              <a:rPr lang="en-GB" dirty="0" smtClean="0"/>
              <a:t>Teens: Excessive study, not balancing it with social activities or self care (sleep, physical activity), dieting to the point of depravation, perfectionist standards re; school, sport, appearance.</a:t>
            </a:r>
          </a:p>
          <a:p>
            <a:r>
              <a:rPr lang="en-GB" dirty="0" smtClean="0"/>
              <a:t>* When the rules are too strict and therefore hard to enforce or maintain leading to teen feeling demoralised.</a:t>
            </a:r>
          </a:p>
          <a:p>
            <a:endParaRPr lang="en-GB" dirty="0"/>
          </a:p>
        </p:txBody>
      </p:sp>
      <p:sp>
        <p:nvSpPr>
          <p:cNvPr id="4" name="Slide Number Placeholder 3"/>
          <p:cNvSpPr>
            <a:spLocks noGrp="1"/>
          </p:cNvSpPr>
          <p:nvPr>
            <p:ph type="sldNum" sz="quarter" idx="10"/>
          </p:nvPr>
        </p:nvSpPr>
        <p:spPr/>
        <p:txBody>
          <a:bodyPr/>
          <a:lstStyle/>
          <a:p>
            <a:fld id="{B86059AD-DCC1-4BAA-AF78-D4AFB9E2391D}" type="slidenum">
              <a:rPr lang="en-GB" smtClean="0"/>
              <a:t>25</a:t>
            </a:fld>
            <a:endParaRPr lang="en-GB"/>
          </a:p>
        </p:txBody>
      </p:sp>
    </p:spTree>
    <p:extLst>
      <p:ext uri="{BB962C8B-B14F-4D97-AF65-F5344CB8AC3E}">
        <p14:creationId xmlns:p14="http://schemas.microsoft.com/office/powerpoint/2010/main" val="164693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53FD5E3-2CFC-4788-8EE1-23BE6218A584}" type="datetimeFigureOut">
              <a:rPr lang="en-GB" smtClean="0"/>
              <a:t>09/01/2018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419260-8129-4972-B151-FCDF3F814092}" type="slidenum">
              <a:rPr lang="en-GB" smtClean="0"/>
              <a:t>‹#›</a:t>
            </a:fld>
            <a:endParaRPr lang="en-GB"/>
          </a:p>
        </p:txBody>
      </p:sp>
    </p:spTree>
    <p:extLst>
      <p:ext uri="{BB962C8B-B14F-4D97-AF65-F5344CB8AC3E}">
        <p14:creationId xmlns:p14="http://schemas.microsoft.com/office/powerpoint/2010/main" val="2422998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53FD5E3-2CFC-4788-8EE1-23BE6218A584}" type="datetimeFigureOut">
              <a:rPr lang="en-GB" smtClean="0"/>
              <a:t>09/01/2018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419260-8129-4972-B151-FCDF3F814092}" type="slidenum">
              <a:rPr lang="en-GB" smtClean="0"/>
              <a:t>‹#›</a:t>
            </a:fld>
            <a:endParaRPr lang="en-GB"/>
          </a:p>
        </p:txBody>
      </p:sp>
    </p:spTree>
    <p:extLst>
      <p:ext uri="{BB962C8B-B14F-4D97-AF65-F5344CB8AC3E}">
        <p14:creationId xmlns:p14="http://schemas.microsoft.com/office/powerpoint/2010/main" val="1105406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53FD5E3-2CFC-4788-8EE1-23BE6218A584}" type="datetimeFigureOut">
              <a:rPr lang="en-GB" smtClean="0"/>
              <a:t>09/01/2018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419260-8129-4972-B151-FCDF3F814092}" type="slidenum">
              <a:rPr lang="en-GB" smtClean="0"/>
              <a:t>‹#›</a:t>
            </a:fld>
            <a:endParaRPr lang="en-GB"/>
          </a:p>
        </p:txBody>
      </p:sp>
    </p:spTree>
    <p:extLst>
      <p:ext uri="{BB962C8B-B14F-4D97-AF65-F5344CB8AC3E}">
        <p14:creationId xmlns:p14="http://schemas.microsoft.com/office/powerpoint/2010/main" val="1632242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53FD5E3-2CFC-4788-8EE1-23BE6218A584}" type="datetimeFigureOut">
              <a:rPr lang="en-GB" smtClean="0"/>
              <a:t>09/01/2018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419260-8129-4972-B151-FCDF3F814092}" type="slidenum">
              <a:rPr lang="en-GB" smtClean="0"/>
              <a:t>‹#›</a:t>
            </a:fld>
            <a:endParaRPr lang="en-GB"/>
          </a:p>
        </p:txBody>
      </p:sp>
    </p:spTree>
    <p:extLst>
      <p:ext uri="{BB962C8B-B14F-4D97-AF65-F5344CB8AC3E}">
        <p14:creationId xmlns:p14="http://schemas.microsoft.com/office/powerpoint/2010/main" val="19886420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3FD5E3-2CFC-4788-8EE1-23BE6218A584}" type="datetimeFigureOut">
              <a:rPr lang="en-GB" smtClean="0"/>
              <a:t>09/01/2018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419260-8129-4972-B151-FCDF3F814092}" type="slidenum">
              <a:rPr lang="en-GB" smtClean="0"/>
              <a:t>‹#›</a:t>
            </a:fld>
            <a:endParaRPr lang="en-GB"/>
          </a:p>
        </p:txBody>
      </p:sp>
    </p:spTree>
    <p:extLst>
      <p:ext uri="{BB962C8B-B14F-4D97-AF65-F5344CB8AC3E}">
        <p14:creationId xmlns:p14="http://schemas.microsoft.com/office/powerpoint/2010/main" val="4241549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53FD5E3-2CFC-4788-8EE1-23BE6218A584}" type="datetimeFigureOut">
              <a:rPr lang="en-GB" smtClean="0"/>
              <a:t>09/01/2018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419260-8129-4972-B151-FCDF3F814092}" type="slidenum">
              <a:rPr lang="en-GB" smtClean="0"/>
              <a:t>‹#›</a:t>
            </a:fld>
            <a:endParaRPr lang="en-GB"/>
          </a:p>
        </p:txBody>
      </p:sp>
    </p:spTree>
    <p:extLst>
      <p:ext uri="{BB962C8B-B14F-4D97-AF65-F5344CB8AC3E}">
        <p14:creationId xmlns:p14="http://schemas.microsoft.com/office/powerpoint/2010/main" val="555875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53FD5E3-2CFC-4788-8EE1-23BE6218A584}" type="datetimeFigureOut">
              <a:rPr lang="en-GB" smtClean="0"/>
              <a:t>09/01/2018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1419260-8129-4972-B151-FCDF3F814092}" type="slidenum">
              <a:rPr lang="en-GB" smtClean="0"/>
              <a:t>‹#›</a:t>
            </a:fld>
            <a:endParaRPr lang="en-GB"/>
          </a:p>
        </p:txBody>
      </p:sp>
    </p:spTree>
    <p:extLst>
      <p:ext uri="{BB962C8B-B14F-4D97-AF65-F5344CB8AC3E}">
        <p14:creationId xmlns:p14="http://schemas.microsoft.com/office/powerpoint/2010/main" val="2160299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53FD5E3-2CFC-4788-8EE1-23BE6218A584}" type="datetimeFigureOut">
              <a:rPr lang="en-GB" smtClean="0"/>
              <a:t>09/01/2018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1419260-8129-4972-B151-FCDF3F814092}" type="slidenum">
              <a:rPr lang="en-GB" smtClean="0"/>
              <a:t>‹#›</a:t>
            </a:fld>
            <a:endParaRPr lang="en-GB"/>
          </a:p>
        </p:txBody>
      </p:sp>
    </p:spTree>
    <p:extLst>
      <p:ext uri="{BB962C8B-B14F-4D97-AF65-F5344CB8AC3E}">
        <p14:creationId xmlns:p14="http://schemas.microsoft.com/office/powerpoint/2010/main" val="3033942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3FD5E3-2CFC-4788-8EE1-23BE6218A584}" type="datetimeFigureOut">
              <a:rPr lang="en-GB" smtClean="0"/>
              <a:t>09/01/2018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1419260-8129-4972-B151-FCDF3F814092}" type="slidenum">
              <a:rPr lang="en-GB" smtClean="0"/>
              <a:t>‹#›</a:t>
            </a:fld>
            <a:endParaRPr lang="en-GB"/>
          </a:p>
        </p:txBody>
      </p:sp>
    </p:spTree>
    <p:extLst>
      <p:ext uri="{BB962C8B-B14F-4D97-AF65-F5344CB8AC3E}">
        <p14:creationId xmlns:p14="http://schemas.microsoft.com/office/powerpoint/2010/main" val="2820965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3FD5E3-2CFC-4788-8EE1-23BE6218A584}" type="datetimeFigureOut">
              <a:rPr lang="en-GB" smtClean="0"/>
              <a:t>09/01/2018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419260-8129-4972-B151-FCDF3F814092}" type="slidenum">
              <a:rPr lang="en-GB" smtClean="0"/>
              <a:t>‹#›</a:t>
            </a:fld>
            <a:endParaRPr lang="en-GB"/>
          </a:p>
        </p:txBody>
      </p:sp>
    </p:spTree>
    <p:extLst>
      <p:ext uri="{BB962C8B-B14F-4D97-AF65-F5344CB8AC3E}">
        <p14:creationId xmlns:p14="http://schemas.microsoft.com/office/powerpoint/2010/main" val="3002770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3FD5E3-2CFC-4788-8EE1-23BE6218A584}" type="datetimeFigureOut">
              <a:rPr lang="en-GB" smtClean="0"/>
              <a:t>09/01/2018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419260-8129-4972-B151-FCDF3F814092}" type="slidenum">
              <a:rPr lang="en-GB" smtClean="0"/>
              <a:t>‹#›</a:t>
            </a:fld>
            <a:endParaRPr lang="en-GB"/>
          </a:p>
        </p:txBody>
      </p:sp>
    </p:spTree>
    <p:extLst>
      <p:ext uri="{BB962C8B-B14F-4D97-AF65-F5344CB8AC3E}">
        <p14:creationId xmlns:p14="http://schemas.microsoft.com/office/powerpoint/2010/main" val="28002478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3FD5E3-2CFC-4788-8EE1-23BE6218A584}" type="datetimeFigureOut">
              <a:rPr lang="en-GB" smtClean="0"/>
              <a:t>09/01/2018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419260-8129-4972-B151-FCDF3F814092}" type="slidenum">
              <a:rPr lang="en-GB" smtClean="0"/>
              <a:t>‹#›</a:t>
            </a:fld>
            <a:endParaRPr lang="en-GB"/>
          </a:p>
        </p:txBody>
      </p:sp>
    </p:spTree>
    <p:extLst>
      <p:ext uri="{BB962C8B-B14F-4D97-AF65-F5344CB8AC3E}">
        <p14:creationId xmlns:p14="http://schemas.microsoft.com/office/powerpoint/2010/main" val="23058640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19.gi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hyperlink" Target="http://free.clipartof.com/90-Free-3D-Distressed-Smiley-Face-Clipart-Illustration.jp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db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32656"/>
            <a:ext cx="7543800" cy="58293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81007" y="5397023"/>
            <a:ext cx="7168758" cy="1200329"/>
          </a:xfrm>
          <a:prstGeom prst="rect">
            <a:avLst/>
          </a:prstGeom>
          <a:noFill/>
        </p:spPr>
        <p:txBody>
          <a:bodyPr wrap="none" rtlCol="0">
            <a:spAutoFit/>
          </a:bodyPr>
          <a:lstStyle/>
          <a:p>
            <a:pPr algn="ctr"/>
            <a:r>
              <a:rPr lang="en-GB" b="1" dirty="0" smtClean="0"/>
              <a:t>Dialectical Behavioural Therapy</a:t>
            </a:r>
          </a:p>
          <a:p>
            <a:pPr algn="ctr"/>
            <a:r>
              <a:rPr lang="en-GB" b="1" dirty="0" smtClean="0"/>
              <a:t>(DBT)</a:t>
            </a:r>
          </a:p>
          <a:p>
            <a:pPr algn="ctr"/>
            <a:r>
              <a:rPr lang="en-GB" b="1" dirty="0" smtClean="0"/>
              <a:t>8</a:t>
            </a:r>
            <a:r>
              <a:rPr lang="en-GB" b="1" baseline="30000" dirty="0" smtClean="0"/>
              <a:t>th</a:t>
            </a:r>
            <a:r>
              <a:rPr lang="en-GB" b="1" dirty="0" smtClean="0"/>
              <a:t> December 2017</a:t>
            </a:r>
          </a:p>
          <a:p>
            <a:pPr algn="ctr"/>
            <a:r>
              <a:rPr lang="en-GB" b="1" dirty="0" smtClean="0"/>
              <a:t>Dr Gordon Knowles, HYMS Rochdale, Pennine Care NHS Foundation Trust</a:t>
            </a:r>
            <a:endParaRPr lang="en-GB" b="1" dirty="0"/>
          </a:p>
        </p:txBody>
      </p:sp>
      <p:sp>
        <p:nvSpPr>
          <p:cNvPr id="3" name="TextBox 2"/>
          <p:cNvSpPr txBox="1"/>
          <p:nvPr/>
        </p:nvSpPr>
        <p:spPr>
          <a:xfrm>
            <a:off x="2699792" y="44624"/>
            <a:ext cx="2671180" cy="369332"/>
          </a:xfrm>
          <a:prstGeom prst="rect">
            <a:avLst/>
          </a:prstGeom>
          <a:noFill/>
        </p:spPr>
        <p:txBody>
          <a:bodyPr wrap="none" rtlCol="0">
            <a:spAutoFit/>
          </a:bodyPr>
          <a:lstStyle/>
          <a:p>
            <a:r>
              <a:rPr lang="en-GB" dirty="0" smtClean="0"/>
              <a:t>NB:  See last page for Q&amp;A</a:t>
            </a:r>
            <a:endParaRPr lang="en-GB" dirty="0"/>
          </a:p>
        </p:txBody>
      </p:sp>
    </p:spTree>
    <p:extLst>
      <p:ext uri="{BB962C8B-B14F-4D97-AF65-F5344CB8AC3E}">
        <p14:creationId xmlns:p14="http://schemas.microsoft.com/office/powerpoint/2010/main" val="41144324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86933616"/>
              </p:ext>
            </p:extLst>
          </p:nvPr>
        </p:nvGraphicFramePr>
        <p:xfrm>
          <a:off x="1547664" y="1556792"/>
          <a:ext cx="5911552" cy="36164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5"/>
          <p:cNvSpPr txBox="1">
            <a:spLocks noChangeArrowheads="1"/>
          </p:cNvSpPr>
          <p:nvPr/>
        </p:nvSpPr>
        <p:spPr bwMode="auto">
          <a:xfrm>
            <a:off x="3419872" y="3140968"/>
            <a:ext cx="2160587" cy="646331"/>
          </a:xfrm>
          <a:prstGeom prst="rect">
            <a:avLst/>
          </a:prstGeom>
          <a:noFill/>
          <a:ln w="9525">
            <a:noFill/>
            <a:miter lim="800000"/>
            <a:headEnd/>
            <a:tailEnd/>
          </a:ln>
        </p:spPr>
        <p:txBody>
          <a:bodyPr>
            <a:spAutoFit/>
          </a:bodyPr>
          <a:lstStyle/>
          <a:p>
            <a:pPr algn="ctr"/>
            <a:r>
              <a:rPr lang="en-GB" b="1" i="1" dirty="0" smtClean="0">
                <a:solidFill>
                  <a:srgbClr val="7030A0"/>
                </a:solidFill>
                <a:latin typeface="Calibri"/>
              </a:rPr>
              <a:t>24 </a:t>
            </a:r>
            <a:r>
              <a:rPr lang="en-GB" b="1" i="1" dirty="0">
                <a:solidFill>
                  <a:srgbClr val="7030A0"/>
                </a:solidFill>
                <a:latin typeface="Calibri"/>
              </a:rPr>
              <a:t>W</a:t>
            </a:r>
            <a:r>
              <a:rPr lang="en-GB" b="1" i="1" dirty="0" smtClean="0">
                <a:solidFill>
                  <a:srgbClr val="7030A0"/>
                </a:solidFill>
                <a:latin typeface="Calibri"/>
              </a:rPr>
              <a:t>eeks </a:t>
            </a:r>
            <a:r>
              <a:rPr lang="en-GB" b="1" i="1" dirty="0">
                <a:solidFill>
                  <a:srgbClr val="7030A0"/>
                </a:solidFill>
                <a:latin typeface="Calibri"/>
              </a:rPr>
              <a:t>Group Skills Training</a:t>
            </a:r>
          </a:p>
        </p:txBody>
      </p:sp>
      <p:sp>
        <p:nvSpPr>
          <p:cNvPr id="8" name="TextBox 7"/>
          <p:cNvSpPr txBox="1"/>
          <p:nvPr/>
        </p:nvSpPr>
        <p:spPr>
          <a:xfrm>
            <a:off x="3626107" y="5229200"/>
            <a:ext cx="1449949" cy="923330"/>
          </a:xfrm>
          <a:prstGeom prst="rect">
            <a:avLst/>
          </a:prstGeom>
          <a:noFill/>
        </p:spPr>
        <p:txBody>
          <a:bodyPr wrap="none" rtlCol="0">
            <a:spAutoFit/>
          </a:bodyPr>
          <a:lstStyle/>
          <a:p>
            <a:pPr algn="ctr"/>
            <a:r>
              <a:rPr lang="en-GB" b="1" i="1" dirty="0" smtClean="0">
                <a:solidFill>
                  <a:schemeClr val="bg1"/>
                </a:solidFill>
              </a:rPr>
              <a:t>Weekly </a:t>
            </a:r>
          </a:p>
          <a:p>
            <a:pPr algn="ctr"/>
            <a:r>
              <a:rPr lang="en-GB" b="1" i="1" dirty="0" smtClean="0">
                <a:solidFill>
                  <a:schemeClr val="bg1"/>
                </a:solidFill>
              </a:rPr>
              <a:t>Consultation </a:t>
            </a:r>
          </a:p>
          <a:p>
            <a:pPr algn="ctr"/>
            <a:r>
              <a:rPr lang="en-GB" b="1" i="1" dirty="0" smtClean="0">
                <a:solidFill>
                  <a:schemeClr val="bg1"/>
                </a:solidFill>
              </a:rPr>
              <a:t>Group</a:t>
            </a:r>
            <a:endParaRPr lang="en-GB" b="1" i="1" dirty="0">
              <a:solidFill>
                <a:schemeClr val="bg1"/>
              </a:solidFill>
            </a:endParaRPr>
          </a:p>
        </p:txBody>
      </p:sp>
      <p:sp>
        <p:nvSpPr>
          <p:cNvPr id="9" name="TextBox 8"/>
          <p:cNvSpPr txBox="1"/>
          <p:nvPr/>
        </p:nvSpPr>
        <p:spPr>
          <a:xfrm>
            <a:off x="3103339" y="44624"/>
            <a:ext cx="2887201" cy="646331"/>
          </a:xfrm>
          <a:prstGeom prst="rect">
            <a:avLst/>
          </a:prstGeom>
          <a:noFill/>
        </p:spPr>
        <p:txBody>
          <a:bodyPr wrap="none" rtlCol="0">
            <a:spAutoFit/>
          </a:bodyPr>
          <a:lstStyle/>
          <a:p>
            <a:pPr algn="ctr"/>
            <a:r>
              <a:rPr lang="en-GB" b="1" dirty="0" smtClean="0"/>
              <a:t>DBT Full Fidelity Programme</a:t>
            </a:r>
          </a:p>
          <a:p>
            <a:pPr algn="ctr"/>
            <a:r>
              <a:rPr lang="en-GB" dirty="0" smtClean="0"/>
              <a:t>(</a:t>
            </a:r>
            <a:r>
              <a:rPr lang="en-GB" dirty="0" err="1" smtClean="0"/>
              <a:t>Rathus</a:t>
            </a:r>
            <a:r>
              <a:rPr lang="en-GB" dirty="0" smtClean="0"/>
              <a:t> and Miller, 2015)</a:t>
            </a:r>
            <a:endParaRPr lang="en-GB" dirty="0"/>
          </a:p>
        </p:txBody>
      </p:sp>
      <p:pic>
        <p:nvPicPr>
          <p:cNvPr id="10" name="Picture 9" descr="C:\Users\gordon.knowles\AppData\Local\Microsoft\Windows\Temporary Internet Files\Content.IE5\WA382VQ1\15601-illustration-of-a-dancing-cartoon-blue-man-pv[1].pn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09222" y="1588130"/>
            <a:ext cx="447675" cy="447675"/>
          </a:xfrm>
          <a:prstGeom prst="rect">
            <a:avLst/>
          </a:prstGeom>
          <a:noFill/>
          <a:ln>
            <a:noFill/>
          </a:ln>
        </p:spPr>
      </p:pic>
      <p:pic>
        <p:nvPicPr>
          <p:cNvPr id="11" name="Picture 10" descr="C:\Users\gordon.knowles\AppData\Local\Microsoft\Windows\Temporary Internet Files\Content.IE5\WA382VQ1\15601-illustration-of-a-dancing-cartoon-blue-man-pv[1].png"/>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5868144" y="3847980"/>
            <a:ext cx="504055" cy="447675"/>
          </a:xfrm>
          <a:prstGeom prst="rect">
            <a:avLst/>
          </a:prstGeom>
          <a:noFill/>
          <a:ln>
            <a:noFill/>
          </a:ln>
        </p:spPr>
      </p:pic>
      <p:pic>
        <p:nvPicPr>
          <p:cNvPr id="12" name="Picture 11" descr="C:\Users\gordon.knowles\AppData\Local\Microsoft\Windows\Temporary Internet Files\Content.IE5\WA382VQ1\15601-illustration-of-a-dancing-cartoon-blue-man-pv[1].png"/>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5796136" y="1613173"/>
            <a:ext cx="504056" cy="447675"/>
          </a:xfrm>
          <a:prstGeom prst="rect">
            <a:avLst/>
          </a:prstGeom>
          <a:noFill/>
          <a:ln>
            <a:noFill/>
          </a:ln>
        </p:spPr>
      </p:pic>
      <p:pic>
        <p:nvPicPr>
          <p:cNvPr id="13" name="Picture 12" descr="C:\Users\gordon.knowles\AppData\Local\Microsoft\Windows\Temporary Internet Files\Content.IE5\WA382VQ1\15601-illustration-of-a-dancing-cartoon-blue-man-pv[1].pn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92" y="3861048"/>
            <a:ext cx="447675" cy="447675"/>
          </a:xfrm>
          <a:prstGeom prst="rect">
            <a:avLst/>
          </a:prstGeom>
          <a:noFill/>
          <a:ln>
            <a:noFill/>
          </a:ln>
        </p:spPr>
      </p:pic>
      <p:sp>
        <p:nvSpPr>
          <p:cNvPr id="14" name="TextBox 13"/>
          <p:cNvSpPr txBox="1"/>
          <p:nvPr/>
        </p:nvSpPr>
        <p:spPr>
          <a:xfrm>
            <a:off x="1541650" y="2048401"/>
            <a:ext cx="1415259" cy="369332"/>
          </a:xfrm>
          <a:prstGeom prst="rect">
            <a:avLst/>
          </a:prstGeom>
          <a:noFill/>
        </p:spPr>
        <p:txBody>
          <a:bodyPr wrap="none" rtlCol="0">
            <a:spAutoFit/>
          </a:bodyPr>
          <a:lstStyle/>
          <a:p>
            <a:r>
              <a:rPr lang="en-GB" dirty="0" smtClean="0"/>
              <a:t>Hop on point</a:t>
            </a:r>
            <a:endParaRPr lang="en-GB" dirty="0"/>
          </a:p>
        </p:txBody>
      </p:sp>
      <p:sp>
        <p:nvSpPr>
          <p:cNvPr id="15" name="TextBox 14"/>
          <p:cNvSpPr txBox="1"/>
          <p:nvPr/>
        </p:nvSpPr>
        <p:spPr>
          <a:xfrm>
            <a:off x="1374571" y="4334826"/>
            <a:ext cx="1415259" cy="369332"/>
          </a:xfrm>
          <a:prstGeom prst="rect">
            <a:avLst/>
          </a:prstGeom>
          <a:noFill/>
        </p:spPr>
        <p:txBody>
          <a:bodyPr wrap="none" rtlCol="0">
            <a:spAutoFit/>
          </a:bodyPr>
          <a:lstStyle/>
          <a:p>
            <a:r>
              <a:rPr lang="en-GB" dirty="0" smtClean="0"/>
              <a:t>Hop on point</a:t>
            </a:r>
            <a:endParaRPr lang="en-GB" dirty="0"/>
          </a:p>
        </p:txBody>
      </p:sp>
      <p:sp>
        <p:nvSpPr>
          <p:cNvPr id="16" name="TextBox 15"/>
          <p:cNvSpPr txBox="1"/>
          <p:nvPr/>
        </p:nvSpPr>
        <p:spPr>
          <a:xfrm>
            <a:off x="6151857" y="4358852"/>
            <a:ext cx="1415259" cy="369332"/>
          </a:xfrm>
          <a:prstGeom prst="rect">
            <a:avLst/>
          </a:prstGeom>
          <a:noFill/>
        </p:spPr>
        <p:txBody>
          <a:bodyPr wrap="none" rtlCol="0">
            <a:spAutoFit/>
          </a:bodyPr>
          <a:lstStyle/>
          <a:p>
            <a:r>
              <a:rPr lang="en-GB" dirty="0" smtClean="0"/>
              <a:t>Hop on point</a:t>
            </a:r>
            <a:endParaRPr lang="en-GB" dirty="0"/>
          </a:p>
        </p:txBody>
      </p:sp>
      <p:sp>
        <p:nvSpPr>
          <p:cNvPr id="17" name="TextBox 16"/>
          <p:cNvSpPr txBox="1"/>
          <p:nvPr/>
        </p:nvSpPr>
        <p:spPr>
          <a:xfrm>
            <a:off x="6181077" y="2101478"/>
            <a:ext cx="1415259" cy="369332"/>
          </a:xfrm>
          <a:prstGeom prst="rect">
            <a:avLst/>
          </a:prstGeom>
          <a:noFill/>
        </p:spPr>
        <p:txBody>
          <a:bodyPr wrap="none" rtlCol="0">
            <a:spAutoFit/>
          </a:bodyPr>
          <a:lstStyle/>
          <a:p>
            <a:r>
              <a:rPr lang="en-GB" dirty="0" smtClean="0"/>
              <a:t>Hop on point</a:t>
            </a:r>
            <a:endParaRPr lang="en-GB" dirty="0"/>
          </a:p>
        </p:txBody>
      </p:sp>
      <p:sp>
        <p:nvSpPr>
          <p:cNvPr id="19" name="TextBox 18"/>
          <p:cNvSpPr txBox="1"/>
          <p:nvPr/>
        </p:nvSpPr>
        <p:spPr>
          <a:xfrm>
            <a:off x="3778507" y="5381600"/>
            <a:ext cx="1449949" cy="923330"/>
          </a:xfrm>
          <a:prstGeom prst="rect">
            <a:avLst/>
          </a:prstGeom>
          <a:noFill/>
        </p:spPr>
        <p:txBody>
          <a:bodyPr wrap="none" rtlCol="0">
            <a:spAutoFit/>
          </a:bodyPr>
          <a:lstStyle/>
          <a:p>
            <a:pPr algn="ctr"/>
            <a:r>
              <a:rPr lang="en-GB" b="1" i="1" dirty="0" smtClean="0">
                <a:solidFill>
                  <a:schemeClr val="accent4"/>
                </a:solidFill>
              </a:rPr>
              <a:t>Weekly </a:t>
            </a:r>
          </a:p>
          <a:p>
            <a:pPr algn="ctr"/>
            <a:r>
              <a:rPr lang="en-GB" b="1" i="1" dirty="0" smtClean="0">
                <a:solidFill>
                  <a:schemeClr val="accent4"/>
                </a:solidFill>
              </a:rPr>
              <a:t>Consultation </a:t>
            </a:r>
          </a:p>
          <a:p>
            <a:pPr algn="ctr"/>
            <a:r>
              <a:rPr lang="en-GB" b="1" i="1" dirty="0" smtClean="0">
                <a:solidFill>
                  <a:schemeClr val="accent4"/>
                </a:solidFill>
              </a:rPr>
              <a:t>Group</a:t>
            </a:r>
            <a:endParaRPr lang="en-GB" b="1" i="1" dirty="0">
              <a:solidFill>
                <a:schemeClr val="accent4"/>
              </a:solidFill>
            </a:endParaRPr>
          </a:p>
        </p:txBody>
      </p:sp>
      <p:sp>
        <p:nvSpPr>
          <p:cNvPr id="20" name="TextBox 19"/>
          <p:cNvSpPr txBox="1"/>
          <p:nvPr/>
        </p:nvSpPr>
        <p:spPr>
          <a:xfrm>
            <a:off x="6824542" y="1196752"/>
            <a:ext cx="2067938" cy="369332"/>
          </a:xfrm>
          <a:prstGeom prst="rect">
            <a:avLst/>
          </a:prstGeom>
          <a:noFill/>
        </p:spPr>
        <p:txBody>
          <a:bodyPr wrap="none" rtlCol="0">
            <a:spAutoFit/>
          </a:bodyPr>
          <a:lstStyle/>
          <a:p>
            <a:r>
              <a:rPr lang="en-GB" b="1" i="1" dirty="0" smtClean="0">
                <a:solidFill>
                  <a:srgbClr val="7030A0"/>
                </a:solidFill>
              </a:rPr>
              <a:t>Telephone coaching</a:t>
            </a:r>
            <a:endParaRPr lang="en-GB" b="1" i="1" dirty="0">
              <a:solidFill>
                <a:srgbClr val="7030A0"/>
              </a:solidFill>
            </a:endParaRPr>
          </a:p>
        </p:txBody>
      </p:sp>
      <p:sp>
        <p:nvSpPr>
          <p:cNvPr id="21" name="TextBox 20"/>
          <p:cNvSpPr txBox="1"/>
          <p:nvPr/>
        </p:nvSpPr>
        <p:spPr>
          <a:xfrm>
            <a:off x="370298" y="1196752"/>
            <a:ext cx="1681422" cy="369332"/>
          </a:xfrm>
          <a:prstGeom prst="rect">
            <a:avLst/>
          </a:prstGeom>
          <a:noFill/>
        </p:spPr>
        <p:txBody>
          <a:bodyPr wrap="none" rtlCol="0">
            <a:spAutoFit/>
          </a:bodyPr>
          <a:lstStyle/>
          <a:p>
            <a:r>
              <a:rPr lang="en-GB" b="1" i="1" dirty="0" smtClean="0">
                <a:solidFill>
                  <a:srgbClr val="7030A0"/>
                </a:solidFill>
              </a:rPr>
              <a:t>Weekly DBT 1:1</a:t>
            </a:r>
            <a:endParaRPr lang="en-GB" b="1" i="1" dirty="0">
              <a:solidFill>
                <a:srgbClr val="7030A0"/>
              </a:solidFill>
            </a:endParaRPr>
          </a:p>
        </p:txBody>
      </p:sp>
    </p:spTree>
    <p:extLst>
      <p:ext uri="{BB962C8B-B14F-4D97-AF65-F5344CB8AC3E}">
        <p14:creationId xmlns:p14="http://schemas.microsoft.com/office/powerpoint/2010/main" val="2990243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2272"/>
            <a:ext cx="8229600" cy="1143000"/>
          </a:xfrm>
        </p:spPr>
        <p:txBody>
          <a:bodyPr>
            <a:normAutofit/>
          </a:bodyPr>
          <a:lstStyle/>
          <a:p>
            <a:r>
              <a:rPr lang="en-GB" sz="3200" dirty="0" smtClean="0"/>
              <a:t>Matching referred</a:t>
            </a:r>
            <a:r>
              <a:rPr lang="en-GB" sz="3200" dirty="0" smtClean="0">
                <a:solidFill>
                  <a:srgbClr val="FF0000"/>
                </a:solidFill>
              </a:rPr>
              <a:t> Hopes</a:t>
            </a:r>
            <a:r>
              <a:rPr lang="en-GB" sz="3200" dirty="0" smtClean="0"/>
              <a:t> with </a:t>
            </a:r>
            <a:r>
              <a:rPr lang="en-GB" sz="3200" dirty="0" smtClean="0">
                <a:solidFill>
                  <a:srgbClr val="00B0F0"/>
                </a:solidFill>
              </a:rPr>
              <a:t>DBT Modular Skills</a:t>
            </a:r>
            <a:endParaRPr lang="en-GB" sz="3200" dirty="0">
              <a:solidFill>
                <a:srgbClr val="00B0F0"/>
              </a:solidFill>
            </a:endParaRPr>
          </a:p>
        </p:txBody>
      </p:sp>
      <p:grpSp>
        <p:nvGrpSpPr>
          <p:cNvPr id="20" name="Group 19"/>
          <p:cNvGrpSpPr/>
          <p:nvPr/>
        </p:nvGrpSpPr>
        <p:grpSpPr>
          <a:xfrm>
            <a:off x="107504" y="863323"/>
            <a:ext cx="3384376" cy="810434"/>
            <a:chOff x="107504" y="746358"/>
            <a:chExt cx="3384376" cy="810434"/>
          </a:xfrm>
        </p:grpSpPr>
        <p:sp>
          <p:nvSpPr>
            <p:cNvPr id="13" name="Oval 12"/>
            <p:cNvSpPr/>
            <p:nvPr/>
          </p:nvSpPr>
          <p:spPr>
            <a:xfrm>
              <a:off x="107504" y="746358"/>
              <a:ext cx="3384376" cy="810434"/>
            </a:xfrm>
            <a:prstGeom prst="ellipse">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110826" y="971436"/>
              <a:ext cx="3381054" cy="369332"/>
            </a:xfrm>
            <a:prstGeom prst="rect">
              <a:avLst/>
            </a:prstGeom>
            <a:noFill/>
          </p:spPr>
          <p:txBody>
            <a:bodyPr wrap="none" rtlCol="0">
              <a:spAutoFit/>
            </a:bodyPr>
            <a:lstStyle/>
            <a:p>
              <a:r>
                <a:rPr lang="en-GB" dirty="0">
                  <a:solidFill>
                    <a:srgbClr val="FF0000"/>
                  </a:solidFill>
                  <a:latin typeface="Comic Sans MS" panose="030F0702030302020204" pitchFamily="66" charset="0"/>
                </a:rPr>
                <a:t>Focus, Intensity &amp; </a:t>
              </a:r>
              <a:r>
                <a:rPr lang="en-GB" dirty="0" smtClean="0">
                  <a:solidFill>
                    <a:srgbClr val="FF0000"/>
                  </a:solidFill>
                  <a:latin typeface="Comic Sans MS" panose="030F0702030302020204" pitchFamily="66" charset="0"/>
                </a:rPr>
                <a:t>Awareness</a:t>
              </a:r>
              <a:endParaRPr lang="en-GB" dirty="0">
                <a:solidFill>
                  <a:srgbClr val="FF0000"/>
                </a:solidFill>
                <a:latin typeface="Comic Sans MS" panose="030F0702030302020204" pitchFamily="66" charset="0"/>
              </a:endParaRPr>
            </a:p>
          </p:txBody>
        </p:sp>
      </p:grpSp>
      <p:grpSp>
        <p:nvGrpSpPr>
          <p:cNvPr id="16" name="Group 15"/>
          <p:cNvGrpSpPr/>
          <p:nvPr/>
        </p:nvGrpSpPr>
        <p:grpSpPr>
          <a:xfrm>
            <a:off x="144555" y="4634790"/>
            <a:ext cx="3384376" cy="810434"/>
            <a:chOff x="575326" y="2492896"/>
            <a:chExt cx="3384376" cy="810434"/>
          </a:xfrm>
        </p:grpSpPr>
        <p:sp>
          <p:nvSpPr>
            <p:cNvPr id="11" name="Oval 10"/>
            <p:cNvSpPr/>
            <p:nvPr/>
          </p:nvSpPr>
          <p:spPr>
            <a:xfrm>
              <a:off x="575326" y="2492896"/>
              <a:ext cx="3384376" cy="810434"/>
            </a:xfrm>
            <a:prstGeom prst="ellipse">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719342" y="2656999"/>
              <a:ext cx="3167855" cy="646331"/>
            </a:xfrm>
            <a:prstGeom prst="rect">
              <a:avLst/>
            </a:prstGeom>
            <a:noFill/>
          </p:spPr>
          <p:txBody>
            <a:bodyPr wrap="none" rtlCol="0">
              <a:spAutoFit/>
            </a:bodyPr>
            <a:lstStyle/>
            <a:p>
              <a:r>
                <a:rPr lang="en-GB" dirty="0">
                  <a:solidFill>
                    <a:srgbClr val="FF0000"/>
                  </a:solidFill>
                  <a:latin typeface="Comic Sans MS" panose="030F0702030302020204" pitchFamily="66" charset="0"/>
                </a:rPr>
                <a:t>Extreme &amp; shifting feelings</a:t>
              </a:r>
            </a:p>
            <a:p>
              <a:endParaRPr lang="en-GB" dirty="0">
                <a:solidFill>
                  <a:srgbClr val="FF0000"/>
                </a:solidFill>
              </a:endParaRPr>
            </a:p>
          </p:txBody>
        </p:sp>
      </p:grpSp>
      <p:grpSp>
        <p:nvGrpSpPr>
          <p:cNvPr id="17" name="Group 16"/>
          <p:cNvGrpSpPr/>
          <p:nvPr/>
        </p:nvGrpSpPr>
        <p:grpSpPr>
          <a:xfrm>
            <a:off x="53882" y="3289885"/>
            <a:ext cx="3384376" cy="810434"/>
            <a:chOff x="835968" y="4432585"/>
            <a:chExt cx="3384376" cy="810434"/>
          </a:xfrm>
        </p:grpSpPr>
        <p:sp>
          <p:nvSpPr>
            <p:cNvPr id="15" name="Oval 14"/>
            <p:cNvSpPr/>
            <p:nvPr/>
          </p:nvSpPr>
          <p:spPr>
            <a:xfrm>
              <a:off x="835968" y="4432585"/>
              <a:ext cx="3384376" cy="810434"/>
            </a:xfrm>
            <a:prstGeom prst="ellipse">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1498689" y="4653136"/>
              <a:ext cx="1890261" cy="369332"/>
            </a:xfrm>
            <a:prstGeom prst="rect">
              <a:avLst/>
            </a:prstGeom>
            <a:noFill/>
          </p:spPr>
          <p:txBody>
            <a:bodyPr wrap="none" rtlCol="0">
              <a:spAutoFit/>
            </a:bodyPr>
            <a:lstStyle/>
            <a:p>
              <a:r>
                <a:rPr lang="en-GB" dirty="0">
                  <a:solidFill>
                    <a:srgbClr val="FF0000"/>
                  </a:solidFill>
                  <a:latin typeface="Comic Sans MS" panose="030F0702030302020204" pitchFamily="66" charset="0"/>
                </a:rPr>
                <a:t>Impulse </a:t>
              </a:r>
              <a:r>
                <a:rPr lang="en-GB" dirty="0" smtClean="0">
                  <a:solidFill>
                    <a:srgbClr val="FF0000"/>
                  </a:solidFill>
                  <a:latin typeface="Comic Sans MS" panose="030F0702030302020204" pitchFamily="66" charset="0"/>
                </a:rPr>
                <a:t>Control</a:t>
              </a:r>
              <a:endParaRPr lang="en-GB" dirty="0">
                <a:solidFill>
                  <a:srgbClr val="FF0000"/>
                </a:solidFill>
                <a:latin typeface="Comic Sans MS" panose="030F0702030302020204" pitchFamily="66" charset="0"/>
              </a:endParaRPr>
            </a:p>
          </p:txBody>
        </p:sp>
      </p:grpSp>
      <p:grpSp>
        <p:nvGrpSpPr>
          <p:cNvPr id="18" name="Group 17"/>
          <p:cNvGrpSpPr/>
          <p:nvPr/>
        </p:nvGrpSpPr>
        <p:grpSpPr>
          <a:xfrm>
            <a:off x="134474" y="5903883"/>
            <a:ext cx="3384376" cy="810434"/>
            <a:chOff x="4572000" y="5080657"/>
            <a:chExt cx="3384376" cy="810434"/>
          </a:xfrm>
        </p:grpSpPr>
        <p:sp>
          <p:nvSpPr>
            <p:cNvPr id="12" name="Oval 11"/>
            <p:cNvSpPr/>
            <p:nvPr/>
          </p:nvSpPr>
          <p:spPr>
            <a:xfrm>
              <a:off x="4572000" y="5080657"/>
              <a:ext cx="3384376" cy="810434"/>
            </a:xfrm>
            <a:prstGeom prst="ellipse">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5035018" y="5301208"/>
              <a:ext cx="2654894" cy="369332"/>
            </a:xfrm>
            <a:prstGeom prst="rect">
              <a:avLst/>
            </a:prstGeom>
            <a:noFill/>
          </p:spPr>
          <p:txBody>
            <a:bodyPr wrap="none" rtlCol="0">
              <a:spAutoFit/>
            </a:bodyPr>
            <a:lstStyle/>
            <a:p>
              <a:r>
                <a:rPr lang="en-GB" dirty="0">
                  <a:solidFill>
                    <a:srgbClr val="FF0000"/>
                  </a:solidFill>
                  <a:latin typeface="Comic Sans MS" panose="030F0702030302020204" pitchFamily="66" charset="0"/>
                </a:rPr>
                <a:t>Managing </a:t>
              </a:r>
              <a:r>
                <a:rPr lang="en-GB" dirty="0" smtClean="0">
                  <a:solidFill>
                    <a:srgbClr val="FF0000"/>
                  </a:solidFill>
                  <a:latin typeface="Comic Sans MS" panose="030F0702030302020204" pitchFamily="66" charset="0"/>
                </a:rPr>
                <a:t>Relationships</a:t>
              </a:r>
              <a:endParaRPr lang="en-GB" dirty="0">
                <a:solidFill>
                  <a:srgbClr val="FF0000"/>
                </a:solidFill>
                <a:latin typeface="Comic Sans MS" panose="030F0702030302020204" pitchFamily="66" charset="0"/>
              </a:endParaRPr>
            </a:p>
          </p:txBody>
        </p:sp>
      </p:grpSp>
      <p:grpSp>
        <p:nvGrpSpPr>
          <p:cNvPr id="19" name="Group 18"/>
          <p:cNvGrpSpPr/>
          <p:nvPr/>
        </p:nvGrpSpPr>
        <p:grpSpPr>
          <a:xfrm>
            <a:off x="94702" y="2069553"/>
            <a:ext cx="3744416" cy="810434"/>
            <a:chOff x="2536506" y="5885977"/>
            <a:chExt cx="3744416" cy="810434"/>
          </a:xfrm>
        </p:grpSpPr>
        <p:sp>
          <p:nvSpPr>
            <p:cNvPr id="14" name="Oval 13"/>
            <p:cNvSpPr/>
            <p:nvPr/>
          </p:nvSpPr>
          <p:spPr>
            <a:xfrm>
              <a:off x="2536506" y="5885977"/>
              <a:ext cx="3744416" cy="810434"/>
            </a:xfrm>
            <a:prstGeom prst="ellipse">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2680522" y="6106528"/>
              <a:ext cx="3518912" cy="369332"/>
            </a:xfrm>
            <a:prstGeom prst="rect">
              <a:avLst/>
            </a:prstGeom>
          </p:spPr>
          <p:txBody>
            <a:bodyPr wrap="none">
              <a:spAutoFit/>
            </a:bodyPr>
            <a:lstStyle/>
            <a:p>
              <a:r>
                <a:rPr lang="en-GB" dirty="0" smtClean="0">
                  <a:solidFill>
                    <a:srgbClr val="FF0000"/>
                  </a:solidFill>
                  <a:latin typeface="Comic Sans MS" panose="030F0702030302020204" pitchFamily="66" charset="0"/>
                </a:rPr>
                <a:t>Significant Carer </a:t>
              </a:r>
              <a:r>
                <a:rPr lang="en-GB" dirty="0">
                  <a:solidFill>
                    <a:srgbClr val="FF0000"/>
                  </a:solidFill>
                  <a:latin typeface="Comic Sans MS" panose="030F0702030302020204" pitchFamily="66" charset="0"/>
                </a:rPr>
                <a:t>Relationships</a:t>
              </a:r>
            </a:p>
          </p:txBody>
        </p:sp>
      </p:grpSp>
      <p:sp>
        <p:nvSpPr>
          <p:cNvPr id="21" name="Rectangle 20"/>
          <p:cNvSpPr/>
          <p:nvPr/>
        </p:nvSpPr>
        <p:spPr>
          <a:xfrm>
            <a:off x="5499160" y="1083874"/>
            <a:ext cx="2169184" cy="369332"/>
          </a:xfrm>
          <a:prstGeom prst="rect">
            <a:avLst/>
          </a:prstGeom>
        </p:spPr>
        <p:txBody>
          <a:bodyPr wrap="none">
            <a:spAutoFit/>
          </a:bodyPr>
          <a:lstStyle/>
          <a:p>
            <a:r>
              <a:rPr lang="en-GB" b="1" dirty="0">
                <a:solidFill>
                  <a:srgbClr val="00B0F0"/>
                </a:solidFill>
                <a:latin typeface="Comic Sans MS" panose="030F0702030302020204" pitchFamily="66" charset="0"/>
              </a:rPr>
              <a:t>Mindfulness Skills</a:t>
            </a:r>
          </a:p>
        </p:txBody>
      </p:sp>
      <p:sp>
        <p:nvSpPr>
          <p:cNvPr id="22" name="Rectangle 21"/>
          <p:cNvSpPr/>
          <p:nvPr/>
        </p:nvSpPr>
        <p:spPr>
          <a:xfrm>
            <a:off x="4830912" y="2276872"/>
            <a:ext cx="3629520" cy="369332"/>
          </a:xfrm>
          <a:prstGeom prst="rect">
            <a:avLst/>
          </a:prstGeom>
        </p:spPr>
        <p:txBody>
          <a:bodyPr wrap="none">
            <a:spAutoFit/>
          </a:bodyPr>
          <a:lstStyle/>
          <a:p>
            <a:r>
              <a:rPr lang="en-GB" b="1" dirty="0">
                <a:solidFill>
                  <a:srgbClr val="00B0F0"/>
                </a:solidFill>
                <a:latin typeface="Comic Sans MS" panose="030F0702030302020204" pitchFamily="66" charset="0"/>
              </a:rPr>
              <a:t>Walking the Middle Path Skills</a:t>
            </a:r>
          </a:p>
        </p:txBody>
      </p:sp>
      <p:sp>
        <p:nvSpPr>
          <p:cNvPr id="23" name="Rectangle 22"/>
          <p:cNvSpPr/>
          <p:nvPr/>
        </p:nvSpPr>
        <p:spPr>
          <a:xfrm>
            <a:off x="4684658" y="6066245"/>
            <a:ext cx="3991798" cy="369332"/>
          </a:xfrm>
          <a:prstGeom prst="rect">
            <a:avLst/>
          </a:prstGeom>
        </p:spPr>
        <p:txBody>
          <a:bodyPr wrap="none">
            <a:spAutoFit/>
          </a:bodyPr>
          <a:lstStyle/>
          <a:p>
            <a:r>
              <a:rPr lang="en-GB" b="1" dirty="0">
                <a:solidFill>
                  <a:srgbClr val="00B0F0"/>
                </a:solidFill>
                <a:latin typeface="Comic Sans MS" panose="030F0702030302020204" pitchFamily="66" charset="0"/>
              </a:rPr>
              <a:t>Interpersonal Effectiveness Skills</a:t>
            </a:r>
          </a:p>
        </p:txBody>
      </p:sp>
      <p:sp>
        <p:nvSpPr>
          <p:cNvPr id="24" name="Rectangle 23"/>
          <p:cNvSpPr/>
          <p:nvPr/>
        </p:nvSpPr>
        <p:spPr>
          <a:xfrm>
            <a:off x="5059301" y="3501008"/>
            <a:ext cx="2969083" cy="369332"/>
          </a:xfrm>
          <a:prstGeom prst="rect">
            <a:avLst/>
          </a:prstGeom>
        </p:spPr>
        <p:txBody>
          <a:bodyPr wrap="none">
            <a:spAutoFit/>
          </a:bodyPr>
          <a:lstStyle/>
          <a:p>
            <a:r>
              <a:rPr lang="en-GB" b="1" dirty="0">
                <a:solidFill>
                  <a:srgbClr val="00B0F0"/>
                </a:solidFill>
                <a:latin typeface="Comic Sans MS" panose="030F0702030302020204" pitchFamily="66" charset="0"/>
              </a:rPr>
              <a:t>Distress Tolerance Skills</a:t>
            </a:r>
          </a:p>
        </p:txBody>
      </p:sp>
      <p:sp>
        <p:nvSpPr>
          <p:cNvPr id="25" name="Rectangle 24"/>
          <p:cNvSpPr/>
          <p:nvPr/>
        </p:nvSpPr>
        <p:spPr>
          <a:xfrm>
            <a:off x="5025385" y="4937392"/>
            <a:ext cx="3147015" cy="369332"/>
          </a:xfrm>
          <a:prstGeom prst="rect">
            <a:avLst/>
          </a:prstGeom>
        </p:spPr>
        <p:txBody>
          <a:bodyPr wrap="none">
            <a:spAutoFit/>
          </a:bodyPr>
          <a:lstStyle/>
          <a:p>
            <a:r>
              <a:rPr lang="en-GB" b="1" dirty="0">
                <a:solidFill>
                  <a:srgbClr val="00B0F0"/>
                </a:solidFill>
                <a:latin typeface="Comic Sans MS" panose="030F0702030302020204" pitchFamily="66" charset="0"/>
              </a:rPr>
              <a:t>Emotional Regulation Skills</a:t>
            </a:r>
          </a:p>
        </p:txBody>
      </p:sp>
      <p:cxnSp>
        <p:nvCxnSpPr>
          <p:cNvPr id="27" name="Straight Arrow Connector 26"/>
          <p:cNvCxnSpPr/>
          <p:nvPr/>
        </p:nvCxnSpPr>
        <p:spPr>
          <a:xfrm flipH="1">
            <a:off x="3851920" y="1268540"/>
            <a:ext cx="1477074" cy="4527"/>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a:off x="3839398" y="5106191"/>
            <a:ext cx="1131493" cy="15867"/>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3802347" y="3658306"/>
            <a:ext cx="1166607" cy="0"/>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3802347" y="6224542"/>
            <a:ext cx="785913" cy="4527"/>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3991518" y="2488369"/>
            <a:ext cx="738537" cy="4527"/>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8046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connecting the do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2060848"/>
            <a:ext cx="4324350" cy="295275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843808" y="1844824"/>
            <a:ext cx="1340432" cy="369332"/>
          </a:xfrm>
          <a:prstGeom prst="rect">
            <a:avLst/>
          </a:prstGeom>
          <a:noFill/>
        </p:spPr>
        <p:txBody>
          <a:bodyPr wrap="none" rtlCol="0">
            <a:spAutoFit/>
          </a:bodyPr>
          <a:lstStyle/>
          <a:p>
            <a:r>
              <a:rPr lang="en-GB" dirty="0" smtClean="0"/>
              <a:t>Mindfulness</a:t>
            </a:r>
            <a:endParaRPr lang="en-GB" dirty="0"/>
          </a:p>
        </p:txBody>
      </p:sp>
      <p:sp>
        <p:nvSpPr>
          <p:cNvPr id="3" name="TextBox 2"/>
          <p:cNvSpPr txBox="1"/>
          <p:nvPr/>
        </p:nvSpPr>
        <p:spPr>
          <a:xfrm>
            <a:off x="6084168" y="2214156"/>
            <a:ext cx="1123513" cy="369332"/>
          </a:xfrm>
          <a:prstGeom prst="rect">
            <a:avLst/>
          </a:prstGeom>
          <a:noFill/>
        </p:spPr>
        <p:txBody>
          <a:bodyPr wrap="none" rtlCol="0">
            <a:spAutoFit/>
          </a:bodyPr>
          <a:lstStyle/>
          <a:p>
            <a:r>
              <a:rPr lang="en-GB" dirty="0" smtClean="0"/>
              <a:t>Validation</a:t>
            </a:r>
            <a:endParaRPr lang="en-GB" dirty="0"/>
          </a:p>
        </p:txBody>
      </p:sp>
      <p:sp>
        <p:nvSpPr>
          <p:cNvPr id="4" name="TextBox 3"/>
          <p:cNvSpPr txBox="1"/>
          <p:nvPr/>
        </p:nvSpPr>
        <p:spPr>
          <a:xfrm>
            <a:off x="1619672" y="4077072"/>
            <a:ext cx="1074333" cy="369332"/>
          </a:xfrm>
          <a:prstGeom prst="rect">
            <a:avLst/>
          </a:prstGeom>
          <a:noFill/>
        </p:spPr>
        <p:txBody>
          <a:bodyPr wrap="none" rtlCol="0">
            <a:spAutoFit/>
          </a:bodyPr>
          <a:lstStyle/>
          <a:p>
            <a:r>
              <a:rPr lang="en-GB" dirty="0" smtClean="0"/>
              <a:t>Dialectics</a:t>
            </a:r>
            <a:endParaRPr lang="en-GB" dirty="0"/>
          </a:p>
        </p:txBody>
      </p:sp>
      <p:sp>
        <p:nvSpPr>
          <p:cNvPr id="5" name="TextBox 4"/>
          <p:cNvSpPr txBox="1"/>
          <p:nvPr/>
        </p:nvSpPr>
        <p:spPr>
          <a:xfrm>
            <a:off x="4031968" y="5013599"/>
            <a:ext cx="2046458" cy="369332"/>
          </a:xfrm>
          <a:prstGeom prst="rect">
            <a:avLst/>
          </a:prstGeom>
          <a:noFill/>
        </p:spPr>
        <p:txBody>
          <a:bodyPr wrap="none" rtlCol="0">
            <a:spAutoFit/>
          </a:bodyPr>
          <a:lstStyle/>
          <a:p>
            <a:r>
              <a:rPr lang="en-GB" dirty="0" smtClean="0"/>
              <a:t>Behavioural Change</a:t>
            </a:r>
            <a:endParaRPr lang="en-GB" dirty="0"/>
          </a:p>
        </p:txBody>
      </p:sp>
      <p:sp>
        <p:nvSpPr>
          <p:cNvPr id="6" name="TextBox 5"/>
          <p:cNvSpPr txBox="1"/>
          <p:nvPr/>
        </p:nvSpPr>
        <p:spPr>
          <a:xfrm>
            <a:off x="2267744" y="385500"/>
            <a:ext cx="5142242" cy="523220"/>
          </a:xfrm>
          <a:prstGeom prst="rect">
            <a:avLst/>
          </a:prstGeom>
          <a:noFill/>
        </p:spPr>
        <p:txBody>
          <a:bodyPr wrap="none" rtlCol="0">
            <a:spAutoFit/>
          </a:bodyPr>
          <a:lstStyle/>
          <a:p>
            <a:r>
              <a:rPr lang="en-GB" sz="2800" b="1" dirty="0" smtClean="0">
                <a:latin typeface="Arial" panose="020B0604020202020204" pitchFamily="34" charset="0"/>
                <a:cs typeface="Arial" panose="020B0604020202020204" pitchFamily="34" charset="0"/>
              </a:rPr>
              <a:t>DBT Walking the Middle Path</a:t>
            </a:r>
            <a:endParaRPr lang="en-GB"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05599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Biosocial….</a:t>
            </a:r>
            <a:endParaRPr lang="en-GB" dirty="0"/>
          </a:p>
        </p:txBody>
      </p:sp>
      <p:sp>
        <p:nvSpPr>
          <p:cNvPr id="3" name="Content Placeholder 2"/>
          <p:cNvSpPr>
            <a:spLocks noGrp="1"/>
          </p:cNvSpPr>
          <p:nvPr>
            <p:ph idx="1"/>
          </p:nvPr>
        </p:nvSpPr>
        <p:spPr>
          <a:xfrm>
            <a:off x="467544" y="1268760"/>
            <a:ext cx="8229600" cy="4525963"/>
          </a:xfrm>
        </p:spPr>
        <p:txBody>
          <a:bodyPr/>
          <a:lstStyle/>
          <a:p>
            <a:pPr marL="0" indent="0">
              <a:buNone/>
            </a:pPr>
            <a:r>
              <a:rPr lang="en-GB" dirty="0" smtClean="0"/>
              <a:t>	Bio…?				Social…?</a:t>
            </a:r>
            <a:endParaRPr lang="en-GB"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5696" y="5054223"/>
            <a:ext cx="2304267" cy="12512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427984" y="4551114"/>
            <a:ext cx="4446025" cy="1754326"/>
          </a:xfrm>
          <a:prstGeom prst="rect">
            <a:avLst/>
          </a:prstGeom>
          <a:noFill/>
        </p:spPr>
        <p:txBody>
          <a:bodyPr wrap="none" rtlCol="0">
            <a:spAutoFit/>
          </a:bodyPr>
          <a:lstStyle/>
          <a:p>
            <a:r>
              <a:rPr lang="en-GB" dirty="0" smtClean="0"/>
              <a:t>How we treat each other</a:t>
            </a:r>
          </a:p>
          <a:p>
            <a:endParaRPr lang="en-GB" dirty="0"/>
          </a:p>
          <a:p>
            <a:r>
              <a:rPr lang="en-GB" dirty="0" smtClean="0"/>
              <a:t>Validation:  To confirm, reflect and empathise</a:t>
            </a:r>
          </a:p>
          <a:p>
            <a:endParaRPr lang="en-GB" dirty="0"/>
          </a:p>
          <a:p>
            <a:r>
              <a:rPr lang="en-GB" dirty="0" smtClean="0"/>
              <a:t>Two Barriers:  Fear of making distress worse </a:t>
            </a:r>
          </a:p>
          <a:p>
            <a:r>
              <a:rPr lang="en-GB" dirty="0" smtClean="0"/>
              <a:t>&amp; encouraging problem</a:t>
            </a:r>
            <a:endParaRPr lang="en-GB" dirty="0"/>
          </a:p>
        </p:txBody>
      </p:sp>
      <p:sp>
        <p:nvSpPr>
          <p:cNvPr id="5" name="TextBox 4"/>
          <p:cNvSpPr txBox="1"/>
          <p:nvPr/>
        </p:nvSpPr>
        <p:spPr>
          <a:xfrm>
            <a:off x="179512" y="4941168"/>
            <a:ext cx="1514389" cy="1477328"/>
          </a:xfrm>
          <a:prstGeom prst="rect">
            <a:avLst/>
          </a:prstGeom>
          <a:noFill/>
        </p:spPr>
        <p:txBody>
          <a:bodyPr wrap="none" rtlCol="0">
            <a:spAutoFit/>
          </a:bodyPr>
          <a:lstStyle/>
          <a:p>
            <a:r>
              <a:rPr lang="en-GB" b="1" dirty="0" smtClean="0"/>
              <a:t>Sensitivity</a:t>
            </a:r>
          </a:p>
          <a:p>
            <a:endParaRPr lang="en-GB" b="1" dirty="0"/>
          </a:p>
          <a:p>
            <a:r>
              <a:rPr lang="en-GB" b="1" dirty="0" smtClean="0"/>
              <a:t>Reactivity</a:t>
            </a:r>
          </a:p>
          <a:p>
            <a:endParaRPr lang="en-GB" b="1" dirty="0"/>
          </a:p>
          <a:p>
            <a:r>
              <a:rPr lang="en-GB" b="1" dirty="0" smtClean="0"/>
              <a:t>Burn duration</a:t>
            </a:r>
            <a:endParaRPr lang="en-GB" b="1" dirty="0"/>
          </a:p>
        </p:txBody>
      </p:sp>
      <p:pic>
        <p:nvPicPr>
          <p:cNvPr id="7"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988840"/>
            <a:ext cx="21431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3" y="1844824"/>
            <a:ext cx="4115109" cy="2287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45664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4900" b="1" dirty="0" smtClean="0">
                <a:solidFill>
                  <a:schemeClr val="tx2">
                    <a:lumMod val="75000"/>
                  </a:schemeClr>
                </a:solidFill>
              </a:rPr>
              <a:t>Biosocial Theory of DBT </a:t>
            </a:r>
            <a:r>
              <a:rPr lang="en-GB" sz="4900" b="1" dirty="0" err="1" smtClean="0">
                <a:solidFill>
                  <a:schemeClr val="tx2">
                    <a:lumMod val="75000"/>
                  </a:schemeClr>
                </a:solidFill>
              </a:rPr>
              <a:t>Cont</a:t>
            </a:r>
            <a:r>
              <a:rPr lang="en-GB" sz="4900" b="1" dirty="0" smtClean="0">
                <a:solidFill>
                  <a:schemeClr val="tx2">
                    <a:lumMod val="75000"/>
                  </a:schemeClr>
                </a:solidFill>
              </a:rPr>
              <a:t> </a:t>
            </a:r>
            <a:r>
              <a:rPr lang="en-GB" dirty="0" smtClean="0"/>
              <a:t/>
            </a:r>
            <a:br>
              <a:rPr lang="en-GB" dirty="0" smtClean="0"/>
            </a:br>
            <a:endParaRPr lang="en-GB" dirty="0"/>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5536" y="1196752"/>
            <a:ext cx="8414751"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65867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27784" y="62840"/>
            <a:ext cx="3220497" cy="523220"/>
          </a:xfrm>
          <a:prstGeom prst="rect">
            <a:avLst/>
          </a:prstGeom>
          <a:noFill/>
        </p:spPr>
        <p:txBody>
          <a:bodyPr wrap="none" rtlCol="0">
            <a:spAutoFit/>
          </a:bodyPr>
          <a:lstStyle/>
          <a:p>
            <a:r>
              <a:rPr lang="en-GB" sz="2800" dirty="0" smtClean="0"/>
              <a:t>Three States of Mind</a:t>
            </a:r>
            <a:endParaRPr lang="en-GB" sz="2800" dirty="0"/>
          </a:p>
        </p:txBody>
      </p:sp>
      <p:sp>
        <p:nvSpPr>
          <p:cNvPr id="5" name="Oval 9"/>
          <p:cNvSpPr>
            <a:spLocks noChangeArrowheads="1"/>
          </p:cNvSpPr>
          <p:nvPr/>
        </p:nvSpPr>
        <p:spPr bwMode="auto">
          <a:xfrm>
            <a:off x="3896148" y="476672"/>
            <a:ext cx="3794125" cy="3887788"/>
          </a:xfrm>
          <a:prstGeom prst="ellipse">
            <a:avLst/>
          </a:prstGeom>
          <a:solidFill>
            <a:srgbClr val="BA1C0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altLang="en-US">
              <a:solidFill>
                <a:srgbClr val="BA1C02"/>
              </a:solidFill>
            </a:endParaRPr>
          </a:p>
        </p:txBody>
      </p:sp>
      <p:sp>
        <p:nvSpPr>
          <p:cNvPr id="6" name="Oval 7"/>
          <p:cNvSpPr>
            <a:spLocks noChangeArrowheads="1"/>
          </p:cNvSpPr>
          <p:nvPr/>
        </p:nvSpPr>
        <p:spPr bwMode="auto">
          <a:xfrm>
            <a:off x="4256188" y="835447"/>
            <a:ext cx="3095625" cy="3097213"/>
          </a:xfrm>
          <a:prstGeom prst="ellipse">
            <a:avLst/>
          </a:prstGeom>
          <a:solidFill>
            <a:srgbClr val="BA1C0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altLang="en-US" b="1"/>
              <a:t>Emotion Mind</a:t>
            </a:r>
            <a:endParaRPr lang="en-GB" altLang="en-US"/>
          </a:p>
          <a:p>
            <a:pPr eaLnBrk="1" hangingPunct="1">
              <a:buFontTx/>
              <a:buChar char="•"/>
            </a:pPr>
            <a:r>
              <a:rPr lang="en-GB" altLang="en-US"/>
              <a:t>  Hot &amp; Passionate</a:t>
            </a:r>
          </a:p>
          <a:p>
            <a:pPr eaLnBrk="1" hangingPunct="1">
              <a:buFontTx/>
              <a:buChar char="•"/>
            </a:pPr>
            <a:r>
              <a:rPr lang="en-GB" altLang="en-US"/>
              <a:t>  Mood Inclined</a:t>
            </a:r>
          </a:p>
          <a:p>
            <a:pPr eaLnBrk="1" hangingPunct="1">
              <a:buFontTx/>
              <a:buChar char="•"/>
            </a:pPr>
            <a:r>
              <a:rPr lang="en-GB" altLang="en-US"/>
              <a:t>  Emotion Driven</a:t>
            </a:r>
          </a:p>
        </p:txBody>
      </p:sp>
      <p:sp>
        <p:nvSpPr>
          <p:cNvPr id="7" name="Oval 8"/>
          <p:cNvSpPr>
            <a:spLocks noChangeArrowheads="1"/>
          </p:cNvSpPr>
          <p:nvPr/>
        </p:nvSpPr>
        <p:spPr bwMode="auto">
          <a:xfrm>
            <a:off x="1187624" y="906885"/>
            <a:ext cx="3313113" cy="3097212"/>
          </a:xfrm>
          <a:prstGeom prst="ellipse">
            <a:avLst/>
          </a:prstGeom>
          <a:solidFill>
            <a:srgbClr val="282DF8">
              <a:alpha val="50195"/>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altLang="en-US" b="1"/>
              <a:t>Reasonable Mind</a:t>
            </a:r>
            <a:endParaRPr lang="en-GB" altLang="en-US"/>
          </a:p>
          <a:p>
            <a:pPr eaLnBrk="1" hangingPunct="1">
              <a:buFontTx/>
              <a:buChar char="•"/>
            </a:pPr>
            <a:r>
              <a:rPr lang="en-GB" altLang="en-US"/>
              <a:t>Cool &amp; Calm</a:t>
            </a:r>
          </a:p>
          <a:p>
            <a:pPr eaLnBrk="1" hangingPunct="1">
              <a:buFontTx/>
              <a:buChar char="•"/>
            </a:pPr>
            <a:r>
              <a:rPr lang="en-GB" altLang="en-US"/>
              <a:t>Logic Inclined</a:t>
            </a:r>
          </a:p>
          <a:p>
            <a:pPr eaLnBrk="1" hangingPunct="1">
              <a:buFontTx/>
              <a:buChar char="•"/>
            </a:pPr>
            <a:r>
              <a:rPr lang="en-GB" altLang="en-US"/>
              <a:t>Task Driven</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3639" y="4364460"/>
            <a:ext cx="2236737" cy="223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995936" y="1988840"/>
            <a:ext cx="323967" cy="1200329"/>
          </a:xfrm>
          <a:prstGeom prst="rect">
            <a:avLst/>
          </a:prstGeom>
          <a:noFill/>
        </p:spPr>
        <p:txBody>
          <a:bodyPr wrap="square" rtlCol="0">
            <a:spAutoFit/>
          </a:bodyPr>
          <a:lstStyle/>
          <a:p>
            <a:pPr algn="ctr"/>
            <a:r>
              <a:rPr lang="en-GB" dirty="0" smtClean="0">
                <a:solidFill>
                  <a:srgbClr val="FFFF00"/>
                </a:solidFill>
              </a:rPr>
              <a:t>Wise</a:t>
            </a:r>
            <a:endParaRPr lang="en-GB" dirty="0">
              <a:solidFill>
                <a:srgbClr val="FFFF00"/>
              </a:soli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5" y="4800972"/>
            <a:ext cx="2543175" cy="180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38745" y="4800972"/>
            <a:ext cx="2705256" cy="180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61562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623874"/>
            <a:ext cx="4320480" cy="61174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2600457" y="44624"/>
            <a:ext cx="3483711" cy="369332"/>
          </a:xfrm>
          <a:prstGeom prst="rect">
            <a:avLst/>
          </a:prstGeom>
          <a:noFill/>
        </p:spPr>
        <p:txBody>
          <a:bodyPr wrap="none" rtlCol="0">
            <a:spAutoFit/>
          </a:bodyPr>
          <a:lstStyle/>
          <a:p>
            <a:r>
              <a:rPr lang="en-GB" dirty="0" smtClean="0"/>
              <a:t>5 Point Scale for Emotional Literacy</a:t>
            </a:r>
            <a:endParaRPr lang="en-GB" dirty="0"/>
          </a:p>
        </p:txBody>
      </p:sp>
    </p:spTree>
    <p:extLst>
      <p:ext uri="{BB962C8B-B14F-4D97-AF65-F5344CB8AC3E}">
        <p14:creationId xmlns:p14="http://schemas.microsoft.com/office/powerpoint/2010/main" val="18991137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 Pay Attention To…</a:t>
            </a:r>
            <a:endParaRPr lang="en-GB" dirty="0"/>
          </a:p>
        </p:txBody>
      </p:sp>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5632" y="1600200"/>
            <a:ext cx="6792735" cy="4525963"/>
          </a:xfrm>
          <a:prstGeom prst="rect">
            <a:avLst/>
          </a:prstGeom>
        </p:spPr>
      </p:pic>
      <p:pic>
        <p:nvPicPr>
          <p:cNvPr id="6" name="Picture 33" descr="Free 3D Distressed Smiley Face Clipart Illustration">
            <a:hlinkClick r:id="rId4" tooltip="Free 3D Distressed Smiley Face Clipart Illustration"/>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3835" y="2636912"/>
            <a:ext cx="817765" cy="8021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0" descr="yTkepEEEc"/>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3047" y="1772816"/>
            <a:ext cx="666545" cy="72303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gordon.knowles\AppData\Local\Microsoft\Windows\Temporary Internet Files\Content.IE5\DREW1S49\Angry-Emoticon[1].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801" y="3502926"/>
            <a:ext cx="1036732" cy="1078202"/>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323528" y="-378296"/>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smtClean="0"/>
              <a:t>Mindfulness</a:t>
            </a:r>
            <a:endParaRPr lang="en-GB" dirty="0"/>
          </a:p>
        </p:txBody>
      </p:sp>
      <p:sp>
        <p:nvSpPr>
          <p:cNvPr id="9" name="Rectangle 8"/>
          <p:cNvSpPr/>
          <p:nvPr/>
        </p:nvSpPr>
        <p:spPr>
          <a:xfrm>
            <a:off x="2267744" y="6381328"/>
            <a:ext cx="4924105" cy="400110"/>
          </a:xfrm>
          <a:prstGeom prst="rect">
            <a:avLst/>
          </a:prstGeom>
        </p:spPr>
        <p:txBody>
          <a:bodyPr wrap="none">
            <a:spAutoFit/>
          </a:bodyPr>
          <a:lstStyle/>
          <a:p>
            <a:r>
              <a:rPr lang="en-GB" sz="2000" b="1" dirty="0" smtClean="0">
                <a:latin typeface="Arial" panose="020B0604020202020204" pitchFamily="34" charset="0"/>
                <a:cs typeface="Arial" panose="020B0604020202020204" pitchFamily="34" charset="0"/>
              </a:rPr>
              <a:t>AAA</a:t>
            </a:r>
            <a:r>
              <a:rPr lang="en-GB" sz="2000" dirty="0" smtClean="0">
                <a:latin typeface="Arial" panose="020B0604020202020204" pitchFamily="34" charset="0"/>
                <a:cs typeface="Arial" panose="020B0604020202020204" pitchFamily="34" charset="0"/>
              </a:rPr>
              <a:t>: Attention</a:t>
            </a:r>
            <a:r>
              <a:rPr lang="en-GB" sz="2000" dirty="0">
                <a:latin typeface="Arial" panose="020B0604020202020204" pitchFamily="34" charset="0"/>
                <a:cs typeface="Arial" panose="020B0604020202020204" pitchFamily="34" charset="0"/>
              </a:rPr>
              <a:t>, Awareness or Acceptance</a:t>
            </a:r>
          </a:p>
        </p:txBody>
      </p:sp>
    </p:spTree>
    <p:extLst>
      <p:ext uri="{BB962C8B-B14F-4D97-AF65-F5344CB8AC3E}">
        <p14:creationId xmlns:p14="http://schemas.microsoft.com/office/powerpoint/2010/main" val="6783206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5416"/>
            <a:ext cx="8229600" cy="1143000"/>
          </a:xfrm>
        </p:spPr>
        <p:txBody>
          <a:bodyPr>
            <a:normAutofit/>
          </a:bodyPr>
          <a:lstStyle/>
          <a:p>
            <a:r>
              <a:rPr lang="en-GB" sz="4000" dirty="0" smtClean="0">
                <a:latin typeface="Arial" panose="020B0604020202020204" pitchFamily="34" charset="0"/>
                <a:cs typeface="Arial" panose="020B0604020202020204" pitchFamily="34" charset="0"/>
              </a:rPr>
              <a:t>DBT Assumptions</a:t>
            </a:r>
            <a:endParaRPr lang="en-GB" sz="40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51520" y="908720"/>
            <a:ext cx="8229600" cy="4525963"/>
          </a:xfrm>
        </p:spPr>
        <p:txBody>
          <a:bodyPr>
            <a:normAutofit fontScale="92500" lnSpcReduction="20000"/>
          </a:bodyPr>
          <a:lstStyle/>
          <a:p>
            <a:r>
              <a:rPr lang="en-GB" dirty="0" smtClean="0"/>
              <a:t>People are sometimes managing loads of pressure as best they can – Balloon Metaphor</a:t>
            </a:r>
          </a:p>
          <a:p>
            <a:endParaRPr lang="en-GB" dirty="0" smtClean="0"/>
          </a:p>
          <a:p>
            <a:r>
              <a:rPr lang="en-GB" dirty="0" smtClean="0"/>
              <a:t>It can become overwhelming</a:t>
            </a:r>
          </a:p>
          <a:p>
            <a:endParaRPr lang="en-GB" dirty="0" smtClean="0"/>
          </a:p>
          <a:p>
            <a:r>
              <a:rPr lang="en-GB" dirty="0" smtClean="0"/>
              <a:t>There are healthier options to make a ‘life worth living’ – River Metaphor</a:t>
            </a:r>
          </a:p>
          <a:p>
            <a:endParaRPr lang="en-GB" dirty="0" smtClean="0"/>
          </a:p>
          <a:p>
            <a:r>
              <a:rPr lang="en-GB" dirty="0" smtClean="0"/>
              <a:t>There are always dialectics, people can have different ways or opinions</a:t>
            </a:r>
            <a:endParaRPr lang="en-GB" dirty="0"/>
          </a:p>
          <a:p>
            <a:pPr marL="0" indent="0">
              <a:buNone/>
            </a:pPr>
            <a:endParaRPr lang="en-GB" dirty="0"/>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4941168"/>
            <a:ext cx="7945437" cy="516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5361384"/>
            <a:ext cx="2518471" cy="1379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AutoShape 2" descr="Image result for red ballo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9219" name="Picture 3" descr="C:\Users\gordon.knowles\AppData\Local\Microsoft\Windows\Temporary Internet Files\Content.IE5\7RXMETCA\balloon 2 red[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480688">
            <a:off x="7154574" y="1004714"/>
            <a:ext cx="2034520" cy="2468106"/>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Users\gordon.knowles\AppData\Local\Microsoft\Windows\Temporary Internet Files\Content.IE5\8X3B4409\15600-illustration-of-a-dancing-cartoon-blue-man-pv[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1692" y="6251004"/>
            <a:ext cx="404664" cy="404664"/>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5" descr="C:\Users\gordon.knowles\AppData\Local\Microsoft\Windows\Temporary Internet Files\Content.IE5\7RXMETCA\800px-Friendly_stickman.svg[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387869">
            <a:off x="1689864" y="5678542"/>
            <a:ext cx="569640" cy="284820"/>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C:\Users\gordon.knowles\AppData\Local\Microsoft\Windows\Temporary Internet Files\Content.IE5\7RXMETCA\Redheart[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3148314" y="6125362"/>
            <a:ext cx="399100" cy="404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82879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39552" y="-27384"/>
            <a:ext cx="8136904" cy="4354014"/>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u="sng" dirty="0" smtClean="0"/>
              <a:t>Dialectical</a:t>
            </a:r>
            <a:r>
              <a:rPr lang="en-GB" dirty="0" smtClean="0"/>
              <a:t>: Two opposing ideas can be true at the same time and when considered together, can create a new truth. </a:t>
            </a:r>
          </a:p>
          <a:p>
            <a:endParaRPr lang="en-GB" dirty="0" smtClean="0"/>
          </a:p>
          <a:p>
            <a:endParaRPr lang="en-GB" dirty="0"/>
          </a:p>
          <a:p>
            <a:r>
              <a:rPr lang="en-GB" dirty="0" smtClean="0"/>
              <a:t>The main dialectic in DBT is…</a:t>
            </a:r>
            <a:br>
              <a:rPr lang="en-GB" dirty="0" smtClean="0"/>
            </a:br>
            <a:endParaRPr lang="en-GB" dirty="0"/>
          </a:p>
        </p:txBody>
      </p:sp>
      <p:sp>
        <p:nvSpPr>
          <p:cNvPr id="16" name="TextBox 15"/>
          <p:cNvSpPr txBox="1"/>
          <p:nvPr/>
        </p:nvSpPr>
        <p:spPr>
          <a:xfrm>
            <a:off x="539552" y="3933056"/>
            <a:ext cx="2016224" cy="369332"/>
          </a:xfrm>
          <a:prstGeom prst="rect">
            <a:avLst/>
          </a:prstGeom>
          <a:noFill/>
        </p:spPr>
        <p:txBody>
          <a:bodyPr wrap="square" rtlCol="0">
            <a:spAutoFit/>
          </a:bodyPr>
          <a:lstStyle/>
          <a:p>
            <a:r>
              <a:rPr lang="en-GB" dirty="0" smtClean="0"/>
              <a:t>I need to accept…</a:t>
            </a:r>
            <a:endParaRPr lang="en-GB" dirty="0"/>
          </a:p>
        </p:txBody>
      </p:sp>
      <p:sp>
        <p:nvSpPr>
          <p:cNvPr id="17" name="TextBox 16"/>
          <p:cNvSpPr txBox="1"/>
          <p:nvPr/>
        </p:nvSpPr>
        <p:spPr>
          <a:xfrm>
            <a:off x="6192180" y="3995772"/>
            <a:ext cx="1908212" cy="369332"/>
          </a:xfrm>
          <a:prstGeom prst="rect">
            <a:avLst/>
          </a:prstGeom>
          <a:noFill/>
        </p:spPr>
        <p:txBody>
          <a:bodyPr wrap="square" rtlCol="0">
            <a:spAutoFit/>
          </a:bodyPr>
          <a:lstStyle/>
          <a:p>
            <a:r>
              <a:rPr lang="en-GB" dirty="0" smtClean="0"/>
              <a:t>I need to change…</a:t>
            </a:r>
            <a:endParaRPr lang="en-GB" dirty="0"/>
          </a:p>
        </p:txBody>
      </p:sp>
      <p:grpSp>
        <p:nvGrpSpPr>
          <p:cNvPr id="15" name="Group 14"/>
          <p:cNvGrpSpPr/>
          <p:nvPr/>
        </p:nvGrpSpPr>
        <p:grpSpPr>
          <a:xfrm>
            <a:off x="1115616" y="5517232"/>
            <a:ext cx="6305255" cy="936104"/>
            <a:chOff x="1043608" y="4005062"/>
            <a:chExt cx="6480720" cy="1296146"/>
          </a:xfrm>
        </p:grpSpPr>
        <p:sp>
          <p:nvSpPr>
            <p:cNvPr id="21" name="Isosceles Triangle 20"/>
            <p:cNvSpPr/>
            <p:nvPr/>
          </p:nvSpPr>
          <p:spPr>
            <a:xfrm>
              <a:off x="3995936" y="4581128"/>
              <a:ext cx="576064" cy="720080"/>
            </a:xfrm>
            <a:prstGeom prst="triangle">
              <a:avLst/>
            </a:prstGeom>
            <a:solidFill>
              <a:srgbClr val="A16B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1043608" y="4437112"/>
              <a:ext cx="6480720" cy="1440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Diagonal Stripe 22"/>
            <p:cNvSpPr/>
            <p:nvPr/>
          </p:nvSpPr>
          <p:spPr>
            <a:xfrm rot="16200000">
              <a:off x="1943708" y="4041068"/>
              <a:ext cx="288032" cy="504056"/>
            </a:xfrm>
            <a:prstGeom prst="diagStri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4" name="Diagonal Stripe 23"/>
            <p:cNvSpPr/>
            <p:nvPr/>
          </p:nvSpPr>
          <p:spPr>
            <a:xfrm rot="16200000" flipV="1">
              <a:off x="6291404" y="4013852"/>
              <a:ext cx="288032" cy="558488"/>
            </a:xfrm>
            <a:prstGeom prst="diagStri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5" name="Flowchart: Connector 24"/>
            <p:cNvSpPr/>
            <p:nvPr/>
          </p:nvSpPr>
          <p:spPr>
            <a:xfrm>
              <a:off x="6570648" y="4005064"/>
              <a:ext cx="288032" cy="288033"/>
            </a:xfrm>
            <a:prstGeom prst="flowChartConnector">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lowchart: Connector 25"/>
            <p:cNvSpPr/>
            <p:nvPr/>
          </p:nvSpPr>
          <p:spPr>
            <a:xfrm>
              <a:off x="1691679" y="4005062"/>
              <a:ext cx="288032" cy="288033"/>
            </a:xfrm>
            <a:prstGeom prst="flowChartConnector">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ed Rectangle 26"/>
            <p:cNvSpPr/>
            <p:nvPr/>
          </p:nvSpPr>
          <p:spPr>
            <a:xfrm>
              <a:off x="1115616" y="4293097"/>
              <a:ext cx="504056" cy="144015"/>
            </a:xfrm>
            <a:prstGeom prst="roundRect">
              <a:avLst/>
            </a:prstGeom>
            <a:solidFill>
              <a:srgbClr val="A482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ed Rectangle 27"/>
            <p:cNvSpPr/>
            <p:nvPr/>
          </p:nvSpPr>
          <p:spPr>
            <a:xfrm>
              <a:off x="6948264" y="4301482"/>
              <a:ext cx="504056" cy="144015"/>
            </a:xfrm>
            <a:prstGeom prst="roundRect">
              <a:avLst/>
            </a:prstGeom>
            <a:solidFill>
              <a:srgbClr val="A482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9" name="Group 28"/>
          <p:cNvGrpSpPr/>
          <p:nvPr/>
        </p:nvGrpSpPr>
        <p:grpSpPr>
          <a:xfrm>
            <a:off x="899592" y="4825001"/>
            <a:ext cx="1039578" cy="892746"/>
            <a:chOff x="1658185" y="791636"/>
            <a:chExt cx="1580123" cy="1577461"/>
          </a:xfrm>
          <a:solidFill>
            <a:srgbClr val="FF0000"/>
          </a:solidFill>
        </p:grpSpPr>
        <p:sp>
          <p:nvSpPr>
            <p:cNvPr id="30" name="Flowchart: Preparation 29"/>
            <p:cNvSpPr/>
            <p:nvPr/>
          </p:nvSpPr>
          <p:spPr>
            <a:xfrm>
              <a:off x="2309779" y="1772816"/>
              <a:ext cx="144016" cy="596281"/>
            </a:xfrm>
            <a:prstGeom prst="flowChartPreparation">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ounded Rectangle 30"/>
            <p:cNvSpPr/>
            <p:nvPr/>
          </p:nvSpPr>
          <p:spPr>
            <a:xfrm rot="1735246">
              <a:off x="1658185" y="1022651"/>
              <a:ext cx="706167" cy="80369"/>
            </a:xfrm>
            <a:prstGeom prst="round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Flowchart: Connector 31"/>
            <p:cNvSpPr/>
            <p:nvPr/>
          </p:nvSpPr>
          <p:spPr>
            <a:xfrm>
              <a:off x="2311588" y="791636"/>
              <a:ext cx="316196" cy="274566"/>
            </a:xfrm>
            <a:prstGeom prst="flowChartConnector">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Flowchart: Preparation 32"/>
            <p:cNvSpPr/>
            <p:nvPr/>
          </p:nvSpPr>
          <p:spPr>
            <a:xfrm>
              <a:off x="2483768" y="1761185"/>
              <a:ext cx="144016" cy="596281"/>
            </a:xfrm>
            <a:prstGeom prst="flowChartPreparation">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Flowchart: Connector 33"/>
            <p:cNvSpPr/>
            <p:nvPr/>
          </p:nvSpPr>
          <p:spPr>
            <a:xfrm>
              <a:off x="2226870" y="1144942"/>
              <a:ext cx="470893" cy="915906"/>
            </a:xfrm>
            <a:prstGeom prst="flowChartConnector">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ounded Rectangle 34"/>
            <p:cNvSpPr/>
            <p:nvPr/>
          </p:nvSpPr>
          <p:spPr>
            <a:xfrm rot="8680879">
              <a:off x="2532141" y="1023983"/>
              <a:ext cx="706167" cy="80369"/>
            </a:xfrm>
            <a:prstGeom prst="round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ounded Rectangle 35"/>
            <p:cNvSpPr/>
            <p:nvPr/>
          </p:nvSpPr>
          <p:spPr>
            <a:xfrm>
              <a:off x="2218348" y="1107877"/>
              <a:ext cx="470893" cy="736948"/>
            </a:xfrm>
            <a:prstGeom prst="round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7" name="Group 36"/>
          <p:cNvGrpSpPr/>
          <p:nvPr/>
        </p:nvGrpSpPr>
        <p:grpSpPr>
          <a:xfrm>
            <a:off x="6628766" y="4825001"/>
            <a:ext cx="1039578" cy="892746"/>
            <a:chOff x="1658185" y="791636"/>
            <a:chExt cx="1580123" cy="1577461"/>
          </a:xfrm>
          <a:solidFill>
            <a:schemeClr val="tx2"/>
          </a:solidFill>
        </p:grpSpPr>
        <p:sp>
          <p:nvSpPr>
            <p:cNvPr id="38" name="Flowchart: Preparation 37"/>
            <p:cNvSpPr/>
            <p:nvPr/>
          </p:nvSpPr>
          <p:spPr>
            <a:xfrm>
              <a:off x="2309779" y="1772816"/>
              <a:ext cx="144016" cy="596281"/>
            </a:xfrm>
            <a:prstGeom prst="flowChartPreparation">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ounded Rectangle 38"/>
            <p:cNvSpPr/>
            <p:nvPr/>
          </p:nvSpPr>
          <p:spPr>
            <a:xfrm rot="1735246">
              <a:off x="1658185" y="1022651"/>
              <a:ext cx="706167" cy="80369"/>
            </a:xfrm>
            <a:prstGeom prst="roundRect">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Flowchart: Connector 39"/>
            <p:cNvSpPr/>
            <p:nvPr/>
          </p:nvSpPr>
          <p:spPr>
            <a:xfrm>
              <a:off x="2311588" y="791636"/>
              <a:ext cx="316196" cy="274566"/>
            </a:xfrm>
            <a:prstGeom prst="flowChartConnector">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Flowchart: Preparation 40"/>
            <p:cNvSpPr/>
            <p:nvPr/>
          </p:nvSpPr>
          <p:spPr>
            <a:xfrm>
              <a:off x="2483768" y="1761185"/>
              <a:ext cx="144016" cy="596281"/>
            </a:xfrm>
            <a:prstGeom prst="flowChartPreparation">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Flowchart: Connector 41"/>
            <p:cNvSpPr/>
            <p:nvPr/>
          </p:nvSpPr>
          <p:spPr>
            <a:xfrm>
              <a:off x="2226870" y="1144942"/>
              <a:ext cx="470893" cy="915906"/>
            </a:xfrm>
            <a:prstGeom prst="flowChartConnector">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ounded Rectangle 42"/>
            <p:cNvSpPr/>
            <p:nvPr/>
          </p:nvSpPr>
          <p:spPr>
            <a:xfrm rot="8680879">
              <a:off x="2532141" y="1023983"/>
              <a:ext cx="706167" cy="80369"/>
            </a:xfrm>
            <a:prstGeom prst="roundRect">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ounded Rectangle 43"/>
            <p:cNvSpPr/>
            <p:nvPr/>
          </p:nvSpPr>
          <p:spPr>
            <a:xfrm>
              <a:off x="2218348" y="1107877"/>
              <a:ext cx="470893" cy="736948"/>
            </a:xfrm>
            <a:prstGeom prst="roundRect">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5" name="Title 1"/>
          <p:cNvSpPr>
            <a:spLocks noGrp="1"/>
          </p:cNvSpPr>
          <p:nvPr>
            <p:ph type="title"/>
          </p:nvPr>
        </p:nvSpPr>
        <p:spPr>
          <a:xfrm>
            <a:off x="457200" y="116632"/>
            <a:ext cx="8229600" cy="1143000"/>
          </a:xfrm>
        </p:spPr>
        <p:txBody>
          <a:bodyPr/>
          <a:lstStyle/>
          <a:p>
            <a:r>
              <a:rPr lang="en-GB" dirty="0" smtClean="0"/>
              <a:t>Distress Tolerance</a:t>
            </a:r>
            <a:endParaRPr lang="en-GB" dirty="0"/>
          </a:p>
        </p:txBody>
      </p:sp>
      <p:pic>
        <p:nvPicPr>
          <p:cNvPr id="4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341551" y="-37293"/>
            <a:ext cx="6532908" cy="9000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97096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875" y="620688"/>
            <a:ext cx="8229600" cy="1143000"/>
          </a:xfrm>
        </p:spPr>
        <p:txBody>
          <a:bodyPr>
            <a:normAutofit fontScale="90000"/>
          </a:bodyPr>
          <a:lstStyle/>
          <a:p>
            <a:r>
              <a:rPr lang="en-GB" dirty="0" smtClean="0"/>
              <a:t>Dialectical Behavioural Therapy (DBT) for adolescents with high risk behaviours</a:t>
            </a:r>
            <a:endParaRPr lang="en-GB" dirty="0"/>
          </a:p>
        </p:txBody>
      </p:sp>
      <p:sp>
        <p:nvSpPr>
          <p:cNvPr id="3" name="Oval 2"/>
          <p:cNvSpPr/>
          <p:nvPr/>
        </p:nvSpPr>
        <p:spPr>
          <a:xfrm>
            <a:off x="1115616" y="2420888"/>
            <a:ext cx="3312368" cy="20162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Pennine Care NHS Foundation Trust</a:t>
            </a:r>
          </a:p>
          <a:p>
            <a:pPr algn="ctr"/>
            <a:r>
              <a:rPr lang="en-GB" dirty="0" smtClean="0"/>
              <a:t>Rochdale HYMs</a:t>
            </a:r>
          </a:p>
          <a:p>
            <a:pPr algn="ctr"/>
            <a:r>
              <a:rPr lang="en-GB" dirty="0" smtClean="0"/>
              <a:t>DBT Service</a:t>
            </a:r>
            <a:endParaRPr lang="en-GB" dirty="0"/>
          </a:p>
        </p:txBody>
      </p:sp>
      <p:sp>
        <p:nvSpPr>
          <p:cNvPr id="5" name="Oval 4"/>
          <p:cNvSpPr/>
          <p:nvPr/>
        </p:nvSpPr>
        <p:spPr>
          <a:xfrm>
            <a:off x="4067944" y="2420888"/>
            <a:ext cx="2880320" cy="194421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Local Education Authority, Secondary Schools</a:t>
            </a:r>
            <a:endParaRPr lang="en-GB" dirty="0"/>
          </a:p>
        </p:txBody>
      </p:sp>
      <p:sp>
        <p:nvSpPr>
          <p:cNvPr id="6" name="Oval 5"/>
          <p:cNvSpPr/>
          <p:nvPr/>
        </p:nvSpPr>
        <p:spPr>
          <a:xfrm>
            <a:off x="2339752" y="3861048"/>
            <a:ext cx="4032448" cy="1872208"/>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Early Help Services and</a:t>
            </a:r>
          </a:p>
          <a:p>
            <a:pPr algn="ctr"/>
            <a:r>
              <a:rPr lang="en-GB" dirty="0" smtClean="0"/>
              <a:t>Primary Mental Health Team &amp;</a:t>
            </a:r>
          </a:p>
          <a:p>
            <a:pPr algn="ctr"/>
            <a:r>
              <a:rPr lang="en-GB" dirty="0" smtClean="0"/>
              <a:t>#THRIVE</a:t>
            </a:r>
            <a:endParaRPr lang="en-GB" dirty="0"/>
          </a:p>
        </p:txBody>
      </p:sp>
    </p:spTree>
    <p:extLst>
      <p:ext uri="{BB962C8B-B14F-4D97-AF65-F5344CB8AC3E}">
        <p14:creationId xmlns:p14="http://schemas.microsoft.com/office/powerpoint/2010/main" val="13329160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5416"/>
            <a:ext cx="8229600" cy="1143000"/>
          </a:xfrm>
        </p:spPr>
        <p:txBody>
          <a:bodyPr/>
          <a:lstStyle/>
          <a:p>
            <a:r>
              <a:rPr lang="en-GB" dirty="0" smtClean="0"/>
              <a:t>Dialectics</a:t>
            </a:r>
            <a:endParaRPr lang="en-GB" dirty="0"/>
          </a:p>
        </p:txBody>
      </p:sp>
      <p:grpSp>
        <p:nvGrpSpPr>
          <p:cNvPr id="4" name="Group 3"/>
          <p:cNvGrpSpPr/>
          <p:nvPr/>
        </p:nvGrpSpPr>
        <p:grpSpPr>
          <a:xfrm>
            <a:off x="1187624" y="5820773"/>
            <a:ext cx="6305255" cy="936104"/>
            <a:chOff x="1043608" y="4005062"/>
            <a:chExt cx="6480720" cy="1296146"/>
          </a:xfrm>
        </p:grpSpPr>
        <p:sp>
          <p:nvSpPr>
            <p:cNvPr id="5" name="Isosceles Triangle 4"/>
            <p:cNvSpPr/>
            <p:nvPr/>
          </p:nvSpPr>
          <p:spPr>
            <a:xfrm>
              <a:off x="3995936" y="4581128"/>
              <a:ext cx="576064" cy="720080"/>
            </a:xfrm>
            <a:prstGeom prst="triangle">
              <a:avLst/>
            </a:prstGeom>
            <a:solidFill>
              <a:srgbClr val="A16B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1043608" y="4437112"/>
              <a:ext cx="6480720" cy="1440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Diagonal Stripe 6"/>
            <p:cNvSpPr/>
            <p:nvPr/>
          </p:nvSpPr>
          <p:spPr>
            <a:xfrm rot="16200000">
              <a:off x="1943708" y="4041068"/>
              <a:ext cx="288032" cy="504056"/>
            </a:xfrm>
            <a:prstGeom prst="diagStri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 name="Diagonal Stripe 7"/>
            <p:cNvSpPr/>
            <p:nvPr/>
          </p:nvSpPr>
          <p:spPr>
            <a:xfrm rot="16200000" flipV="1">
              <a:off x="6291404" y="4013852"/>
              <a:ext cx="288032" cy="558488"/>
            </a:xfrm>
            <a:prstGeom prst="diagStri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9" name="Flowchart: Connector 8"/>
            <p:cNvSpPr/>
            <p:nvPr/>
          </p:nvSpPr>
          <p:spPr>
            <a:xfrm>
              <a:off x="6570648" y="4005064"/>
              <a:ext cx="288032" cy="288033"/>
            </a:xfrm>
            <a:prstGeom prst="flowChartConnector">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Flowchart: Connector 9"/>
            <p:cNvSpPr/>
            <p:nvPr/>
          </p:nvSpPr>
          <p:spPr>
            <a:xfrm>
              <a:off x="1691679" y="4005062"/>
              <a:ext cx="288032" cy="288033"/>
            </a:xfrm>
            <a:prstGeom prst="flowChartConnector">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ounded Rectangle 10"/>
            <p:cNvSpPr/>
            <p:nvPr/>
          </p:nvSpPr>
          <p:spPr>
            <a:xfrm>
              <a:off x="1115616" y="4293097"/>
              <a:ext cx="504056" cy="144015"/>
            </a:xfrm>
            <a:prstGeom prst="roundRect">
              <a:avLst/>
            </a:prstGeom>
            <a:solidFill>
              <a:srgbClr val="A482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ounded Rectangle 11"/>
            <p:cNvSpPr/>
            <p:nvPr/>
          </p:nvSpPr>
          <p:spPr>
            <a:xfrm>
              <a:off x="6948264" y="4301482"/>
              <a:ext cx="504056" cy="144015"/>
            </a:xfrm>
            <a:prstGeom prst="roundRect">
              <a:avLst/>
            </a:prstGeom>
            <a:solidFill>
              <a:srgbClr val="A482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 name="Group 12"/>
          <p:cNvGrpSpPr/>
          <p:nvPr/>
        </p:nvGrpSpPr>
        <p:grpSpPr>
          <a:xfrm>
            <a:off x="971600" y="5128542"/>
            <a:ext cx="1039578" cy="892746"/>
            <a:chOff x="1658185" y="791636"/>
            <a:chExt cx="1580123" cy="1577461"/>
          </a:xfrm>
          <a:solidFill>
            <a:srgbClr val="FF0000"/>
          </a:solidFill>
        </p:grpSpPr>
        <p:sp>
          <p:nvSpPr>
            <p:cNvPr id="14" name="Flowchart: Preparation 13"/>
            <p:cNvSpPr/>
            <p:nvPr/>
          </p:nvSpPr>
          <p:spPr>
            <a:xfrm>
              <a:off x="2309779" y="1772816"/>
              <a:ext cx="144016" cy="596281"/>
            </a:xfrm>
            <a:prstGeom prst="flowChartPreparation">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ounded Rectangle 14"/>
            <p:cNvSpPr/>
            <p:nvPr/>
          </p:nvSpPr>
          <p:spPr>
            <a:xfrm rot="1735246">
              <a:off x="1658185" y="1022651"/>
              <a:ext cx="706167" cy="80369"/>
            </a:xfrm>
            <a:prstGeom prst="round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Flowchart: Connector 15"/>
            <p:cNvSpPr/>
            <p:nvPr/>
          </p:nvSpPr>
          <p:spPr>
            <a:xfrm>
              <a:off x="2311588" y="791636"/>
              <a:ext cx="316196" cy="274566"/>
            </a:xfrm>
            <a:prstGeom prst="flowChartConnector">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Flowchart: Preparation 16"/>
            <p:cNvSpPr/>
            <p:nvPr/>
          </p:nvSpPr>
          <p:spPr>
            <a:xfrm>
              <a:off x="2483768" y="1761185"/>
              <a:ext cx="144016" cy="596281"/>
            </a:xfrm>
            <a:prstGeom prst="flowChartPreparation">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Flowchart: Connector 17"/>
            <p:cNvSpPr/>
            <p:nvPr/>
          </p:nvSpPr>
          <p:spPr>
            <a:xfrm>
              <a:off x="2226870" y="1144942"/>
              <a:ext cx="470893" cy="915906"/>
            </a:xfrm>
            <a:prstGeom prst="flowChartConnector">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ed Rectangle 18"/>
            <p:cNvSpPr/>
            <p:nvPr/>
          </p:nvSpPr>
          <p:spPr>
            <a:xfrm rot="8680879">
              <a:off x="2532141" y="1023983"/>
              <a:ext cx="706167" cy="80369"/>
            </a:xfrm>
            <a:prstGeom prst="round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ed Rectangle 19"/>
            <p:cNvSpPr/>
            <p:nvPr/>
          </p:nvSpPr>
          <p:spPr>
            <a:xfrm>
              <a:off x="2218348" y="1107877"/>
              <a:ext cx="470893" cy="736948"/>
            </a:xfrm>
            <a:prstGeom prst="round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1" name="Group 20"/>
          <p:cNvGrpSpPr/>
          <p:nvPr/>
        </p:nvGrpSpPr>
        <p:grpSpPr>
          <a:xfrm>
            <a:off x="2915816" y="5200550"/>
            <a:ext cx="1039578" cy="892746"/>
            <a:chOff x="1658185" y="791636"/>
            <a:chExt cx="1580123" cy="1577461"/>
          </a:xfrm>
          <a:solidFill>
            <a:srgbClr val="7030A0"/>
          </a:solidFill>
        </p:grpSpPr>
        <p:sp>
          <p:nvSpPr>
            <p:cNvPr id="22" name="Flowchart: Preparation 21"/>
            <p:cNvSpPr/>
            <p:nvPr/>
          </p:nvSpPr>
          <p:spPr>
            <a:xfrm>
              <a:off x="2309779" y="1772816"/>
              <a:ext cx="144016" cy="596281"/>
            </a:xfrm>
            <a:prstGeom prst="flowChartPreparation">
              <a:avLst/>
            </a:prstGeom>
            <a:grp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ed Rectangle 22"/>
            <p:cNvSpPr/>
            <p:nvPr/>
          </p:nvSpPr>
          <p:spPr>
            <a:xfrm rot="1735246">
              <a:off x="1658185" y="1022651"/>
              <a:ext cx="706167" cy="80369"/>
            </a:xfrm>
            <a:prstGeom prst="roundRect">
              <a:avLst/>
            </a:prstGeom>
            <a:grp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Flowchart: Connector 23"/>
            <p:cNvSpPr/>
            <p:nvPr/>
          </p:nvSpPr>
          <p:spPr>
            <a:xfrm>
              <a:off x="2311588" y="791636"/>
              <a:ext cx="316196" cy="274566"/>
            </a:xfrm>
            <a:prstGeom prst="flowChartConnector">
              <a:avLst/>
            </a:prstGeom>
            <a:grp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Flowchart: Preparation 24"/>
            <p:cNvSpPr/>
            <p:nvPr/>
          </p:nvSpPr>
          <p:spPr>
            <a:xfrm>
              <a:off x="2483768" y="1761185"/>
              <a:ext cx="144016" cy="596281"/>
            </a:xfrm>
            <a:prstGeom prst="flowChartPreparation">
              <a:avLst/>
            </a:prstGeom>
            <a:grp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lowchart: Connector 25"/>
            <p:cNvSpPr/>
            <p:nvPr/>
          </p:nvSpPr>
          <p:spPr>
            <a:xfrm>
              <a:off x="2226870" y="1144942"/>
              <a:ext cx="470893" cy="915906"/>
            </a:xfrm>
            <a:prstGeom prst="flowChartConnector">
              <a:avLst/>
            </a:prstGeom>
            <a:grp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ed Rectangle 26"/>
            <p:cNvSpPr/>
            <p:nvPr/>
          </p:nvSpPr>
          <p:spPr>
            <a:xfrm rot="8680879">
              <a:off x="2532141" y="1023983"/>
              <a:ext cx="706167" cy="80369"/>
            </a:xfrm>
            <a:prstGeom prst="roundRect">
              <a:avLst/>
            </a:prstGeom>
            <a:grp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ed Rectangle 27"/>
            <p:cNvSpPr/>
            <p:nvPr/>
          </p:nvSpPr>
          <p:spPr>
            <a:xfrm>
              <a:off x="2218348" y="1107877"/>
              <a:ext cx="470893" cy="736948"/>
            </a:xfrm>
            <a:prstGeom prst="roundRect">
              <a:avLst/>
            </a:prstGeom>
            <a:grp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9" name="Group 28"/>
          <p:cNvGrpSpPr/>
          <p:nvPr/>
        </p:nvGrpSpPr>
        <p:grpSpPr>
          <a:xfrm>
            <a:off x="4659742" y="5200550"/>
            <a:ext cx="1039578" cy="892746"/>
            <a:chOff x="1658185" y="791636"/>
            <a:chExt cx="1580123" cy="1577461"/>
          </a:xfrm>
          <a:solidFill>
            <a:srgbClr val="00B050"/>
          </a:solidFill>
        </p:grpSpPr>
        <p:sp>
          <p:nvSpPr>
            <p:cNvPr id="30" name="Flowchart: Preparation 29"/>
            <p:cNvSpPr/>
            <p:nvPr/>
          </p:nvSpPr>
          <p:spPr>
            <a:xfrm>
              <a:off x="2309779" y="1772816"/>
              <a:ext cx="144016" cy="596281"/>
            </a:xfrm>
            <a:prstGeom prst="flowChartPreparation">
              <a:avLst/>
            </a:prstGeom>
            <a:gr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ounded Rectangle 30"/>
            <p:cNvSpPr/>
            <p:nvPr/>
          </p:nvSpPr>
          <p:spPr>
            <a:xfrm rot="1735246">
              <a:off x="1658185" y="1022651"/>
              <a:ext cx="706167" cy="80369"/>
            </a:xfrm>
            <a:prstGeom prst="roundRect">
              <a:avLst/>
            </a:prstGeom>
            <a:gr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Flowchart: Connector 31"/>
            <p:cNvSpPr/>
            <p:nvPr/>
          </p:nvSpPr>
          <p:spPr>
            <a:xfrm>
              <a:off x="2311588" y="791636"/>
              <a:ext cx="316196" cy="274566"/>
            </a:xfrm>
            <a:prstGeom prst="flowChartConnector">
              <a:avLst/>
            </a:prstGeom>
            <a:gr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Flowchart: Preparation 32"/>
            <p:cNvSpPr/>
            <p:nvPr/>
          </p:nvSpPr>
          <p:spPr>
            <a:xfrm>
              <a:off x="2483768" y="1761185"/>
              <a:ext cx="144016" cy="596281"/>
            </a:xfrm>
            <a:prstGeom prst="flowChartPreparation">
              <a:avLst/>
            </a:prstGeom>
            <a:gr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Flowchart: Connector 33"/>
            <p:cNvSpPr/>
            <p:nvPr/>
          </p:nvSpPr>
          <p:spPr>
            <a:xfrm>
              <a:off x="2226870" y="1144942"/>
              <a:ext cx="470893" cy="915906"/>
            </a:xfrm>
            <a:prstGeom prst="flowChartConnector">
              <a:avLst/>
            </a:prstGeom>
            <a:gr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ounded Rectangle 34"/>
            <p:cNvSpPr/>
            <p:nvPr/>
          </p:nvSpPr>
          <p:spPr>
            <a:xfrm rot="8680879">
              <a:off x="2532141" y="1023983"/>
              <a:ext cx="706167" cy="80369"/>
            </a:xfrm>
            <a:prstGeom prst="roundRect">
              <a:avLst/>
            </a:prstGeom>
            <a:gr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ounded Rectangle 35"/>
            <p:cNvSpPr/>
            <p:nvPr/>
          </p:nvSpPr>
          <p:spPr>
            <a:xfrm>
              <a:off x="2218348" y="1107877"/>
              <a:ext cx="470893" cy="736948"/>
            </a:xfrm>
            <a:prstGeom prst="roundRect">
              <a:avLst/>
            </a:prstGeom>
            <a:gr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7" name="Group 36"/>
          <p:cNvGrpSpPr/>
          <p:nvPr/>
        </p:nvGrpSpPr>
        <p:grpSpPr>
          <a:xfrm>
            <a:off x="6700774" y="5128542"/>
            <a:ext cx="1039578" cy="892746"/>
            <a:chOff x="1658185" y="791636"/>
            <a:chExt cx="1580123" cy="1577461"/>
          </a:xfrm>
          <a:solidFill>
            <a:schemeClr val="tx2"/>
          </a:solidFill>
        </p:grpSpPr>
        <p:sp>
          <p:nvSpPr>
            <p:cNvPr id="38" name="Flowchart: Preparation 37"/>
            <p:cNvSpPr/>
            <p:nvPr/>
          </p:nvSpPr>
          <p:spPr>
            <a:xfrm>
              <a:off x="2309779" y="1772816"/>
              <a:ext cx="144016" cy="596281"/>
            </a:xfrm>
            <a:prstGeom prst="flowChartPreparation">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ounded Rectangle 38"/>
            <p:cNvSpPr/>
            <p:nvPr/>
          </p:nvSpPr>
          <p:spPr>
            <a:xfrm rot="1735246">
              <a:off x="1658185" y="1022651"/>
              <a:ext cx="706167" cy="80369"/>
            </a:xfrm>
            <a:prstGeom prst="roundRect">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Flowchart: Connector 39"/>
            <p:cNvSpPr/>
            <p:nvPr/>
          </p:nvSpPr>
          <p:spPr>
            <a:xfrm>
              <a:off x="2311588" y="791636"/>
              <a:ext cx="316196" cy="274566"/>
            </a:xfrm>
            <a:prstGeom prst="flowChartConnector">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Flowchart: Preparation 40"/>
            <p:cNvSpPr/>
            <p:nvPr/>
          </p:nvSpPr>
          <p:spPr>
            <a:xfrm>
              <a:off x="2483768" y="1761185"/>
              <a:ext cx="144016" cy="596281"/>
            </a:xfrm>
            <a:prstGeom prst="flowChartPreparation">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Flowchart: Connector 41"/>
            <p:cNvSpPr/>
            <p:nvPr/>
          </p:nvSpPr>
          <p:spPr>
            <a:xfrm>
              <a:off x="2226870" y="1144942"/>
              <a:ext cx="470893" cy="915906"/>
            </a:xfrm>
            <a:prstGeom prst="flowChartConnector">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ounded Rectangle 42"/>
            <p:cNvSpPr/>
            <p:nvPr/>
          </p:nvSpPr>
          <p:spPr>
            <a:xfrm rot="8680879">
              <a:off x="2532141" y="1023983"/>
              <a:ext cx="706167" cy="80369"/>
            </a:xfrm>
            <a:prstGeom prst="roundRect">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ounded Rectangle 43"/>
            <p:cNvSpPr/>
            <p:nvPr/>
          </p:nvSpPr>
          <p:spPr>
            <a:xfrm>
              <a:off x="2218348" y="1107877"/>
              <a:ext cx="470893" cy="736948"/>
            </a:xfrm>
            <a:prstGeom prst="roundRect">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5" name="TextBox 44"/>
          <p:cNvSpPr txBox="1"/>
          <p:nvPr/>
        </p:nvSpPr>
        <p:spPr>
          <a:xfrm>
            <a:off x="251520" y="548680"/>
            <a:ext cx="8907914" cy="2585323"/>
          </a:xfrm>
          <a:prstGeom prst="rect">
            <a:avLst/>
          </a:prstGeom>
          <a:noFill/>
        </p:spPr>
        <p:txBody>
          <a:bodyPr wrap="square" rtlCol="0">
            <a:spAutoFit/>
          </a:bodyPr>
          <a:lstStyle/>
          <a:p>
            <a:pPr marL="285750" indent="-285750">
              <a:buFont typeface="Arial" panose="020B0604020202020204" pitchFamily="34" charset="0"/>
              <a:buChar char="•"/>
            </a:pPr>
            <a:r>
              <a:rPr lang="en-GB" dirty="0" smtClean="0"/>
              <a:t>Dialectics helps gain flexibility in thought and behaviour</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smtClean="0"/>
              <a:t>There is always more than one way to think about a situation </a:t>
            </a:r>
          </a:p>
          <a:p>
            <a:r>
              <a:rPr lang="en-GB" dirty="0" smtClean="0"/>
              <a:t>      (rather than “</a:t>
            </a:r>
            <a:r>
              <a:rPr lang="en-GB" i="1" dirty="0" smtClean="0"/>
              <a:t>Either</a:t>
            </a:r>
            <a:r>
              <a:rPr lang="en-GB" dirty="0" smtClean="0"/>
              <a:t> it’s Perfect </a:t>
            </a:r>
            <a:r>
              <a:rPr lang="en-GB" i="1" dirty="0" smtClean="0"/>
              <a:t>Or</a:t>
            </a:r>
            <a:r>
              <a:rPr lang="en-GB" dirty="0" smtClean="0"/>
              <a:t> it’s a total Failure”)</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smtClean="0"/>
              <a:t>We can then move along the dialectic to match the situation (the synthesis using terms like ‘Both’ and ‘and’)</a:t>
            </a:r>
          </a:p>
          <a:p>
            <a:endParaRPr lang="en-GB" dirty="0"/>
          </a:p>
          <a:p>
            <a:endParaRPr lang="en-GB" dirty="0"/>
          </a:p>
        </p:txBody>
      </p:sp>
      <p:sp>
        <p:nvSpPr>
          <p:cNvPr id="47" name="TextBox 46"/>
          <p:cNvSpPr txBox="1"/>
          <p:nvPr/>
        </p:nvSpPr>
        <p:spPr>
          <a:xfrm>
            <a:off x="1043608" y="6444044"/>
            <a:ext cx="815031" cy="369332"/>
          </a:xfrm>
          <a:prstGeom prst="rect">
            <a:avLst/>
          </a:prstGeom>
          <a:noFill/>
        </p:spPr>
        <p:txBody>
          <a:bodyPr wrap="none" rtlCol="0">
            <a:spAutoFit/>
          </a:bodyPr>
          <a:lstStyle/>
          <a:p>
            <a:r>
              <a:rPr lang="en-GB" dirty="0" smtClean="0"/>
              <a:t>Failure</a:t>
            </a:r>
            <a:endParaRPr lang="en-GB" dirty="0"/>
          </a:p>
        </p:txBody>
      </p:sp>
      <p:sp>
        <p:nvSpPr>
          <p:cNvPr id="48" name="TextBox 47"/>
          <p:cNvSpPr txBox="1"/>
          <p:nvPr/>
        </p:nvSpPr>
        <p:spPr>
          <a:xfrm>
            <a:off x="6738670" y="6444044"/>
            <a:ext cx="1145698" cy="369332"/>
          </a:xfrm>
          <a:prstGeom prst="rect">
            <a:avLst/>
          </a:prstGeom>
          <a:noFill/>
        </p:spPr>
        <p:txBody>
          <a:bodyPr wrap="none" rtlCol="0">
            <a:spAutoFit/>
          </a:bodyPr>
          <a:lstStyle/>
          <a:p>
            <a:r>
              <a:rPr lang="en-GB" dirty="0" smtClean="0"/>
              <a:t>Perfection</a:t>
            </a:r>
            <a:endParaRPr lang="en-GB" dirty="0"/>
          </a:p>
        </p:txBody>
      </p:sp>
      <p:sp>
        <p:nvSpPr>
          <p:cNvPr id="49" name="TextBox 48"/>
          <p:cNvSpPr txBox="1"/>
          <p:nvPr/>
        </p:nvSpPr>
        <p:spPr>
          <a:xfrm>
            <a:off x="5567561" y="3645023"/>
            <a:ext cx="2748855" cy="646331"/>
          </a:xfrm>
          <a:prstGeom prst="rect">
            <a:avLst/>
          </a:prstGeom>
          <a:noFill/>
        </p:spPr>
        <p:txBody>
          <a:bodyPr wrap="square" rtlCol="0">
            <a:spAutoFit/>
          </a:bodyPr>
          <a:lstStyle/>
          <a:p>
            <a:r>
              <a:rPr lang="en-GB" dirty="0" smtClean="0"/>
              <a:t>It’s good enough and I can accept that</a:t>
            </a:r>
            <a:endParaRPr lang="en-GB" dirty="0"/>
          </a:p>
        </p:txBody>
      </p:sp>
      <p:sp>
        <p:nvSpPr>
          <p:cNvPr id="50" name="Cloud Callout 49"/>
          <p:cNvSpPr/>
          <p:nvPr/>
        </p:nvSpPr>
        <p:spPr>
          <a:xfrm>
            <a:off x="5264332" y="2924944"/>
            <a:ext cx="3124092" cy="2088232"/>
          </a:xfrm>
          <a:prstGeom prst="cloudCallout">
            <a:avLst>
              <a:gd name="adj1" fmla="val -47617"/>
              <a:gd name="adj2" fmla="val 55890"/>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424978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96" y="44624"/>
            <a:ext cx="9001000" cy="1066130"/>
          </a:xfrm>
        </p:spPr>
        <p:txBody>
          <a:bodyPr>
            <a:noAutofit/>
          </a:bodyPr>
          <a:lstStyle/>
          <a:p>
            <a:r>
              <a:rPr lang="en-GB" sz="3200" dirty="0" smtClean="0">
                <a:latin typeface="Arial" panose="020B0604020202020204" pitchFamily="34" charset="0"/>
                <a:cs typeface="Arial" panose="020B0604020202020204" pitchFamily="34" charset="0"/>
              </a:rPr>
              <a:t>An Example of Dialectical Thinking: </a:t>
            </a:r>
            <a:r>
              <a:rPr lang="en-GB" sz="3200" dirty="0">
                <a:latin typeface="Arial" panose="020B0604020202020204" pitchFamily="34" charset="0"/>
                <a:cs typeface="Arial" panose="020B0604020202020204" pitchFamily="34" charset="0"/>
              </a:rPr>
              <a:t>S</a:t>
            </a:r>
            <a:r>
              <a:rPr lang="en-GB" sz="3200" dirty="0" smtClean="0">
                <a:latin typeface="Arial" panose="020B0604020202020204" pitchFamily="34" charset="0"/>
                <a:cs typeface="Arial" panose="020B0604020202020204" pitchFamily="34" charset="0"/>
              </a:rPr>
              <a:t>omeone with social anxiety seeking employment</a:t>
            </a:r>
            <a:endParaRPr lang="en-GB" sz="3200" dirty="0">
              <a:latin typeface="Arial" panose="020B0604020202020204" pitchFamily="34" charset="0"/>
              <a:cs typeface="Arial" panose="020B0604020202020204" pitchFamily="34" charset="0"/>
            </a:endParaRPr>
          </a:p>
        </p:txBody>
      </p:sp>
      <p:grpSp>
        <p:nvGrpSpPr>
          <p:cNvPr id="4" name="Group 3"/>
          <p:cNvGrpSpPr/>
          <p:nvPr/>
        </p:nvGrpSpPr>
        <p:grpSpPr>
          <a:xfrm>
            <a:off x="1187624" y="3780548"/>
            <a:ext cx="6305255" cy="936104"/>
            <a:chOff x="1043608" y="4005062"/>
            <a:chExt cx="6480720" cy="1296146"/>
          </a:xfrm>
        </p:grpSpPr>
        <p:sp>
          <p:nvSpPr>
            <p:cNvPr id="5" name="Isosceles Triangle 4"/>
            <p:cNvSpPr/>
            <p:nvPr/>
          </p:nvSpPr>
          <p:spPr>
            <a:xfrm>
              <a:off x="3995936" y="4581128"/>
              <a:ext cx="576064" cy="720080"/>
            </a:xfrm>
            <a:prstGeom prst="triangle">
              <a:avLst/>
            </a:prstGeom>
            <a:solidFill>
              <a:srgbClr val="A16B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1043608" y="4437112"/>
              <a:ext cx="6480720" cy="1440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Diagonal Stripe 6"/>
            <p:cNvSpPr/>
            <p:nvPr/>
          </p:nvSpPr>
          <p:spPr>
            <a:xfrm rot="16200000">
              <a:off x="1943708" y="4041068"/>
              <a:ext cx="288032" cy="504056"/>
            </a:xfrm>
            <a:prstGeom prst="diagStri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 name="Diagonal Stripe 7"/>
            <p:cNvSpPr/>
            <p:nvPr/>
          </p:nvSpPr>
          <p:spPr>
            <a:xfrm rot="16200000" flipV="1">
              <a:off x="6291404" y="4013852"/>
              <a:ext cx="288032" cy="558488"/>
            </a:xfrm>
            <a:prstGeom prst="diagStri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9" name="Flowchart: Connector 8"/>
            <p:cNvSpPr/>
            <p:nvPr/>
          </p:nvSpPr>
          <p:spPr>
            <a:xfrm>
              <a:off x="6570648" y="4005064"/>
              <a:ext cx="288032" cy="288033"/>
            </a:xfrm>
            <a:prstGeom prst="flowChartConnector">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Flowchart: Connector 9"/>
            <p:cNvSpPr/>
            <p:nvPr/>
          </p:nvSpPr>
          <p:spPr>
            <a:xfrm>
              <a:off x="1691679" y="4005062"/>
              <a:ext cx="288032" cy="288033"/>
            </a:xfrm>
            <a:prstGeom prst="flowChartConnector">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ounded Rectangle 10"/>
            <p:cNvSpPr/>
            <p:nvPr/>
          </p:nvSpPr>
          <p:spPr>
            <a:xfrm>
              <a:off x="1115616" y="4293097"/>
              <a:ext cx="504056" cy="144015"/>
            </a:xfrm>
            <a:prstGeom prst="roundRect">
              <a:avLst/>
            </a:prstGeom>
            <a:solidFill>
              <a:srgbClr val="A482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ounded Rectangle 11"/>
            <p:cNvSpPr/>
            <p:nvPr/>
          </p:nvSpPr>
          <p:spPr>
            <a:xfrm>
              <a:off x="6948264" y="4301482"/>
              <a:ext cx="504056" cy="144015"/>
            </a:xfrm>
            <a:prstGeom prst="roundRect">
              <a:avLst/>
            </a:prstGeom>
            <a:solidFill>
              <a:srgbClr val="A482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 name="Group 12"/>
          <p:cNvGrpSpPr/>
          <p:nvPr/>
        </p:nvGrpSpPr>
        <p:grpSpPr>
          <a:xfrm>
            <a:off x="971600" y="3088317"/>
            <a:ext cx="1039578" cy="892746"/>
            <a:chOff x="1658185" y="791636"/>
            <a:chExt cx="1580123" cy="1577461"/>
          </a:xfrm>
          <a:solidFill>
            <a:srgbClr val="FF0000"/>
          </a:solidFill>
        </p:grpSpPr>
        <p:sp>
          <p:nvSpPr>
            <p:cNvPr id="14" name="Flowchart: Preparation 13"/>
            <p:cNvSpPr/>
            <p:nvPr/>
          </p:nvSpPr>
          <p:spPr>
            <a:xfrm>
              <a:off x="2309779" y="1772816"/>
              <a:ext cx="144016" cy="596281"/>
            </a:xfrm>
            <a:prstGeom prst="flowChartPreparation">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ounded Rectangle 14"/>
            <p:cNvSpPr/>
            <p:nvPr/>
          </p:nvSpPr>
          <p:spPr>
            <a:xfrm rot="1735246">
              <a:off x="1658185" y="1022651"/>
              <a:ext cx="706167" cy="80369"/>
            </a:xfrm>
            <a:prstGeom prst="round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Flowchart: Connector 15"/>
            <p:cNvSpPr/>
            <p:nvPr/>
          </p:nvSpPr>
          <p:spPr>
            <a:xfrm>
              <a:off x="2311588" y="791636"/>
              <a:ext cx="316196" cy="274566"/>
            </a:xfrm>
            <a:prstGeom prst="flowChartConnector">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Flowchart: Preparation 16"/>
            <p:cNvSpPr/>
            <p:nvPr/>
          </p:nvSpPr>
          <p:spPr>
            <a:xfrm>
              <a:off x="2483768" y="1761185"/>
              <a:ext cx="144016" cy="596281"/>
            </a:xfrm>
            <a:prstGeom prst="flowChartPreparation">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Flowchart: Connector 17"/>
            <p:cNvSpPr/>
            <p:nvPr/>
          </p:nvSpPr>
          <p:spPr>
            <a:xfrm>
              <a:off x="2226870" y="1144942"/>
              <a:ext cx="470893" cy="915906"/>
            </a:xfrm>
            <a:prstGeom prst="flowChartConnector">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ed Rectangle 18"/>
            <p:cNvSpPr/>
            <p:nvPr/>
          </p:nvSpPr>
          <p:spPr>
            <a:xfrm rot="8680879">
              <a:off x="2532141" y="1023983"/>
              <a:ext cx="706167" cy="80369"/>
            </a:xfrm>
            <a:prstGeom prst="round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ed Rectangle 19"/>
            <p:cNvSpPr/>
            <p:nvPr/>
          </p:nvSpPr>
          <p:spPr>
            <a:xfrm>
              <a:off x="2218348" y="1107877"/>
              <a:ext cx="470893" cy="736948"/>
            </a:xfrm>
            <a:prstGeom prst="round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1" name="TextBox 20"/>
          <p:cNvSpPr txBox="1"/>
          <p:nvPr/>
        </p:nvSpPr>
        <p:spPr>
          <a:xfrm>
            <a:off x="1043608" y="4403819"/>
            <a:ext cx="2919645" cy="646331"/>
          </a:xfrm>
          <a:prstGeom prst="rect">
            <a:avLst/>
          </a:prstGeom>
          <a:noFill/>
        </p:spPr>
        <p:txBody>
          <a:bodyPr wrap="none" rtlCol="0">
            <a:spAutoFit/>
          </a:bodyPr>
          <a:lstStyle/>
          <a:p>
            <a:r>
              <a:rPr lang="en-GB" dirty="0" smtClean="0"/>
              <a:t>I really, really want this job</a:t>
            </a:r>
          </a:p>
          <a:p>
            <a:r>
              <a:rPr lang="en-GB" dirty="0" smtClean="0"/>
              <a:t>I have to get to this interview</a:t>
            </a:r>
            <a:endParaRPr lang="en-GB" dirty="0"/>
          </a:p>
        </p:txBody>
      </p:sp>
      <p:sp>
        <p:nvSpPr>
          <p:cNvPr id="22" name="TextBox 21"/>
          <p:cNvSpPr txBox="1"/>
          <p:nvPr/>
        </p:nvSpPr>
        <p:spPr>
          <a:xfrm>
            <a:off x="6084168" y="4377878"/>
            <a:ext cx="3048655" cy="923330"/>
          </a:xfrm>
          <a:prstGeom prst="rect">
            <a:avLst/>
          </a:prstGeom>
          <a:noFill/>
        </p:spPr>
        <p:txBody>
          <a:bodyPr wrap="none" rtlCol="0">
            <a:spAutoFit/>
          </a:bodyPr>
          <a:lstStyle/>
          <a:p>
            <a:r>
              <a:rPr lang="en-GB" dirty="0" smtClean="0"/>
              <a:t>Too many people freak me out</a:t>
            </a:r>
          </a:p>
          <a:p>
            <a:r>
              <a:rPr lang="en-GB" dirty="0" smtClean="0"/>
              <a:t>I can’t go by bus if there’s too </a:t>
            </a:r>
          </a:p>
          <a:p>
            <a:r>
              <a:rPr lang="en-GB" dirty="0" smtClean="0"/>
              <a:t>many people</a:t>
            </a:r>
            <a:endParaRPr lang="en-GB" dirty="0"/>
          </a:p>
        </p:txBody>
      </p:sp>
      <p:grpSp>
        <p:nvGrpSpPr>
          <p:cNvPr id="23" name="Group 22"/>
          <p:cNvGrpSpPr/>
          <p:nvPr/>
        </p:nvGrpSpPr>
        <p:grpSpPr>
          <a:xfrm>
            <a:off x="6657827" y="3081734"/>
            <a:ext cx="1039578" cy="892746"/>
            <a:chOff x="1658185" y="791636"/>
            <a:chExt cx="1580123" cy="1577461"/>
          </a:xfrm>
          <a:solidFill>
            <a:srgbClr val="FF0000"/>
          </a:solidFill>
        </p:grpSpPr>
        <p:sp>
          <p:nvSpPr>
            <p:cNvPr id="24" name="Flowchart: Preparation 23"/>
            <p:cNvSpPr/>
            <p:nvPr/>
          </p:nvSpPr>
          <p:spPr>
            <a:xfrm>
              <a:off x="2309779" y="1772816"/>
              <a:ext cx="144016" cy="596281"/>
            </a:xfrm>
            <a:prstGeom prst="flowChartPreparation">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ounded Rectangle 24"/>
            <p:cNvSpPr/>
            <p:nvPr/>
          </p:nvSpPr>
          <p:spPr>
            <a:xfrm rot="1735246">
              <a:off x="1658185" y="1022651"/>
              <a:ext cx="706167" cy="80369"/>
            </a:xfrm>
            <a:prstGeom prst="round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lowchart: Connector 25"/>
            <p:cNvSpPr/>
            <p:nvPr/>
          </p:nvSpPr>
          <p:spPr>
            <a:xfrm>
              <a:off x="2311588" y="791636"/>
              <a:ext cx="316196" cy="274566"/>
            </a:xfrm>
            <a:prstGeom prst="flowChartConnector">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Flowchart: Preparation 26"/>
            <p:cNvSpPr/>
            <p:nvPr/>
          </p:nvSpPr>
          <p:spPr>
            <a:xfrm>
              <a:off x="2483768" y="1761185"/>
              <a:ext cx="144016" cy="596281"/>
            </a:xfrm>
            <a:prstGeom prst="flowChartPreparation">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Flowchart: Connector 27"/>
            <p:cNvSpPr/>
            <p:nvPr/>
          </p:nvSpPr>
          <p:spPr>
            <a:xfrm>
              <a:off x="2226870" y="1144942"/>
              <a:ext cx="470893" cy="915906"/>
            </a:xfrm>
            <a:prstGeom prst="flowChartConnector">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ounded Rectangle 28"/>
            <p:cNvSpPr/>
            <p:nvPr/>
          </p:nvSpPr>
          <p:spPr>
            <a:xfrm rot="8680879">
              <a:off x="2532141" y="1023983"/>
              <a:ext cx="706167" cy="80369"/>
            </a:xfrm>
            <a:prstGeom prst="round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ounded Rectangle 29"/>
            <p:cNvSpPr/>
            <p:nvPr/>
          </p:nvSpPr>
          <p:spPr>
            <a:xfrm>
              <a:off x="2218348" y="1107877"/>
              <a:ext cx="470893" cy="736948"/>
            </a:xfrm>
            <a:prstGeom prst="round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1" name="TextBox 30"/>
          <p:cNvSpPr txBox="1"/>
          <p:nvPr/>
        </p:nvSpPr>
        <p:spPr>
          <a:xfrm>
            <a:off x="1763688" y="5890046"/>
            <a:ext cx="5196872" cy="923330"/>
          </a:xfrm>
          <a:prstGeom prst="rect">
            <a:avLst/>
          </a:prstGeom>
          <a:noFill/>
        </p:spPr>
        <p:txBody>
          <a:bodyPr wrap="none" rtlCol="0">
            <a:spAutoFit/>
          </a:bodyPr>
          <a:lstStyle/>
          <a:p>
            <a:pPr algn="ctr"/>
            <a:r>
              <a:rPr lang="en-GB" dirty="0" smtClean="0"/>
              <a:t>Synthesis: </a:t>
            </a:r>
          </a:p>
          <a:p>
            <a:r>
              <a:rPr lang="en-GB" dirty="0" smtClean="0"/>
              <a:t>I could arrange for a taxi or family help with transport</a:t>
            </a:r>
          </a:p>
          <a:p>
            <a:r>
              <a:rPr lang="en-GB" dirty="0" smtClean="0"/>
              <a:t>I could ask interview to be at a different time</a:t>
            </a:r>
            <a:endParaRPr lang="en-GB"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3472" y="1196752"/>
            <a:ext cx="3743697" cy="21079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6703909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5416"/>
            <a:ext cx="8229600" cy="1143000"/>
          </a:xfrm>
        </p:spPr>
        <p:txBody>
          <a:bodyPr/>
          <a:lstStyle/>
          <a:p>
            <a:r>
              <a:rPr lang="en-GB" dirty="0" smtClean="0"/>
              <a:t>Validation</a:t>
            </a:r>
            <a:endParaRPr lang="en-GB" dirty="0"/>
          </a:p>
        </p:txBody>
      </p:sp>
      <p:sp>
        <p:nvSpPr>
          <p:cNvPr id="3" name="Content Placeholder 2"/>
          <p:cNvSpPr>
            <a:spLocks noGrp="1"/>
          </p:cNvSpPr>
          <p:nvPr>
            <p:ph idx="1"/>
          </p:nvPr>
        </p:nvSpPr>
        <p:spPr>
          <a:xfrm>
            <a:off x="107504" y="1279301"/>
            <a:ext cx="8928992" cy="4525963"/>
          </a:xfrm>
        </p:spPr>
        <p:txBody>
          <a:bodyPr>
            <a:normAutofit fontScale="77500" lnSpcReduction="20000"/>
          </a:bodyPr>
          <a:lstStyle/>
          <a:p>
            <a:r>
              <a:rPr lang="en-GB" dirty="0" smtClean="0"/>
              <a:t>To confirm, to corroborate, to verify, to authenticate, to communicate an understanding of our self or another person’s experience.</a:t>
            </a:r>
          </a:p>
          <a:p>
            <a:endParaRPr lang="en-GB" dirty="0" smtClean="0"/>
          </a:p>
          <a:p>
            <a:r>
              <a:rPr lang="en-GB" dirty="0" smtClean="0"/>
              <a:t>Invalidation: To communicate to that a person’s (including ourselves) that thinking, feeling or doing does not make sense, is inaccurate or is an overreaction.</a:t>
            </a:r>
          </a:p>
          <a:p>
            <a:endParaRPr lang="en-GB" dirty="0" smtClean="0"/>
          </a:p>
          <a:p>
            <a:r>
              <a:rPr lang="en-GB" dirty="0" smtClean="0"/>
              <a:t>3 Key areas for invalidation:</a:t>
            </a:r>
          </a:p>
          <a:p>
            <a:pPr lvl="1"/>
            <a:r>
              <a:rPr lang="en-GB" dirty="0" smtClean="0"/>
              <a:t>Thoughts, Feelings and Behaviours are indiscriminately rejected</a:t>
            </a:r>
          </a:p>
          <a:p>
            <a:pPr lvl="1"/>
            <a:r>
              <a:rPr lang="en-GB" dirty="0" smtClean="0"/>
              <a:t>Lower level emotions are ignored or punished with greater attention to escalation</a:t>
            </a:r>
          </a:p>
          <a:p>
            <a:pPr lvl="1"/>
            <a:r>
              <a:rPr lang="en-GB" dirty="0" smtClean="0"/>
              <a:t>The ease of problem solving is overstated and oversimplified</a:t>
            </a:r>
            <a:endParaRPr lang="en-GB" dirty="0"/>
          </a:p>
        </p:txBody>
      </p:sp>
    </p:spTree>
    <p:extLst>
      <p:ext uri="{BB962C8B-B14F-4D97-AF65-F5344CB8AC3E}">
        <p14:creationId xmlns:p14="http://schemas.microsoft.com/office/powerpoint/2010/main" val="2136964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Image result for its not about the nail in my hea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00808"/>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03087" y="1101445"/>
            <a:ext cx="2016224" cy="646331"/>
          </a:xfrm>
          <a:prstGeom prst="rect">
            <a:avLst/>
          </a:prstGeom>
          <a:noFill/>
        </p:spPr>
        <p:txBody>
          <a:bodyPr wrap="square" rtlCol="0">
            <a:spAutoFit/>
          </a:bodyPr>
          <a:lstStyle/>
          <a:p>
            <a:r>
              <a:rPr lang="en-GB" dirty="0" smtClean="0"/>
              <a:t>Validating Experience</a:t>
            </a:r>
            <a:endParaRPr lang="en-GB" dirty="0"/>
          </a:p>
        </p:txBody>
      </p:sp>
      <p:sp>
        <p:nvSpPr>
          <p:cNvPr id="6" name="TextBox 5"/>
          <p:cNvSpPr txBox="1"/>
          <p:nvPr/>
        </p:nvSpPr>
        <p:spPr>
          <a:xfrm>
            <a:off x="6875076" y="1101445"/>
            <a:ext cx="1873388" cy="646331"/>
          </a:xfrm>
          <a:prstGeom prst="rect">
            <a:avLst/>
          </a:prstGeom>
          <a:noFill/>
        </p:spPr>
        <p:txBody>
          <a:bodyPr wrap="square" rtlCol="0">
            <a:spAutoFit/>
          </a:bodyPr>
          <a:lstStyle/>
          <a:p>
            <a:r>
              <a:rPr lang="en-GB" dirty="0" smtClean="0"/>
              <a:t>Fix It Mode</a:t>
            </a:r>
          </a:p>
          <a:p>
            <a:r>
              <a:rPr lang="en-GB" dirty="0" smtClean="0"/>
              <a:t>(problem solving)</a:t>
            </a:r>
            <a:endParaRPr lang="en-GB" dirty="0"/>
          </a:p>
        </p:txBody>
      </p:sp>
      <p:grpSp>
        <p:nvGrpSpPr>
          <p:cNvPr id="7" name="Group 6"/>
          <p:cNvGrpSpPr/>
          <p:nvPr/>
        </p:nvGrpSpPr>
        <p:grpSpPr>
          <a:xfrm>
            <a:off x="1115616" y="664847"/>
            <a:ext cx="6305255" cy="936104"/>
            <a:chOff x="1043608" y="4005062"/>
            <a:chExt cx="6480720" cy="1296146"/>
          </a:xfrm>
        </p:grpSpPr>
        <p:sp>
          <p:nvSpPr>
            <p:cNvPr id="8" name="Isosceles Triangle 7"/>
            <p:cNvSpPr/>
            <p:nvPr/>
          </p:nvSpPr>
          <p:spPr>
            <a:xfrm>
              <a:off x="3995936" y="4581128"/>
              <a:ext cx="576064" cy="720080"/>
            </a:xfrm>
            <a:prstGeom prst="triangle">
              <a:avLst/>
            </a:prstGeom>
            <a:solidFill>
              <a:srgbClr val="A16B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1043608" y="4437112"/>
              <a:ext cx="6480720" cy="1440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Diagonal Stripe 9"/>
            <p:cNvSpPr/>
            <p:nvPr/>
          </p:nvSpPr>
          <p:spPr>
            <a:xfrm rot="16200000">
              <a:off x="1943708" y="4041068"/>
              <a:ext cx="288032" cy="504056"/>
            </a:xfrm>
            <a:prstGeom prst="diagStri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1" name="Diagonal Stripe 10"/>
            <p:cNvSpPr/>
            <p:nvPr/>
          </p:nvSpPr>
          <p:spPr>
            <a:xfrm rot="16200000" flipV="1">
              <a:off x="6291404" y="4013852"/>
              <a:ext cx="288032" cy="558488"/>
            </a:xfrm>
            <a:prstGeom prst="diagStri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Flowchart: Connector 11"/>
            <p:cNvSpPr/>
            <p:nvPr/>
          </p:nvSpPr>
          <p:spPr>
            <a:xfrm>
              <a:off x="6570648" y="4005064"/>
              <a:ext cx="288032" cy="288033"/>
            </a:xfrm>
            <a:prstGeom prst="flowChartConnector">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Flowchart: Connector 12"/>
            <p:cNvSpPr/>
            <p:nvPr/>
          </p:nvSpPr>
          <p:spPr>
            <a:xfrm>
              <a:off x="1691679" y="4005062"/>
              <a:ext cx="288032" cy="288033"/>
            </a:xfrm>
            <a:prstGeom prst="flowChartConnector">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ounded Rectangle 13"/>
            <p:cNvSpPr/>
            <p:nvPr/>
          </p:nvSpPr>
          <p:spPr>
            <a:xfrm>
              <a:off x="1115616" y="4293097"/>
              <a:ext cx="504056" cy="144015"/>
            </a:xfrm>
            <a:prstGeom prst="roundRect">
              <a:avLst/>
            </a:prstGeom>
            <a:solidFill>
              <a:srgbClr val="A482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ounded Rectangle 14"/>
            <p:cNvSpPr/>
            <p:nvPr/>
          </p:nvSpPr>
          <p:spPr>
            <a:xfrm>
              <a:off x="6948264" y="4301482"/>
              <a:ext cx="504056" cy="144015"/>
            </a:xfrm>
            <a:prstGeom prst="roundRect">
              <a:avLst/>
            </a:prstGeom>
            <a:solidFill>
              <a:srgbClr val="A482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6" name="Group 15"/>
          <p:cNvGrpSpPr/>
          <p:nvPr/>
        </p:nvGrpSpPr>
        <p:grpSpPr>
          <a:xfrm>
            <a:off x="6628766" y="-27384"/>
            <a:ext cx="1039578" cy="892746"/>
            <a:chOff x="1658185" y="791636"/>
            <a:chExt cx="1580123" cy="1577461"/>
          </a:xfrm>
          <a:solidFill>
            <a:schemeClr val="tx2"/>
          </a:solidFill>
        </p:grpSpPr>
        <p:sp>
          <p:nvSpPr>
            <p:cNvPr id="17" name="Flowchart: Preparation 16"/>
            <p:cNvSpPr/>
            <p:nvPr/>
          </p:nvSpPr>
          <p:spPr>
            <a:xfrm>
              <a:off x="2309779" y="1772816"/>
              <a:ext cx="144016" cy="596281"/>
            </a:xfrm>
            <a:prstGeom prst="flowChartPreparation">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ounded Rectangle 17"/>
            <p:cNvSpPr/>
            <p:nvPr/>
          </p:nvSpPr>
          <p:spPr>
            <a:xfrm rot="1735246">
              <a:off x="1658185" y="1022651"/>
              <a:ext cx="706167" cy="80369"/>
            </a:xfrm>
            <a:prstGeom prst="roundRect">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Flowchart: Connector 18"/>
            <p:cNvSpPr/>
            <p:nvPr/>
          </p:nvSpPr>
          <p:spPr>
            <a:xfrm>
              <a:off x="2311588" y="791636"/>
              <a:ext cx="316196" cy="274566"/>
            </a:xfrm>
            <a:prstGeom prst="flowChartConnector">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Flowchart: Preparation 19"/>
            <p:cNvSpPr/>
            <p:nvPr/>
          </p:nvSpPr>
          <p:spPr>
            <a:xfrm>
              <a:off x="2483768" y="1761185"/>
              <a:ext cx="144016" cy="596281"/>
            </a:xfrm>
            <a:prstGeom prst="flowChartPreparation">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Flowchart: Connector 20"/>
            <p:cNvSpPr/>
            <p:nvPr/>
          </p:nvSpPr>
          <p:spPr>
            <a:xfrm>
              <a:off x="2226870" y="1144942"/>
              <a:ext cx="470893" cy="915906"/>
            </a:xfrm>
            <a:prstGeom prst="flowChartConnector">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ed Rectangle 21"/>
            <p:cNvSpPr/>
            <p:nvPr/>
          </p:nvSpPr>
          <p:spPr>
            <a:xfrm rot="8680879">
              <a:off x="2532141" y="1023983"/>
              <a:ext cx="706167" cy="80369"/>
            </a:xfrm>
            <a:prstGeom prst="roundRect">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ed Rectangle 22"/>
            <p:cNvSpPr/>
            <p:nvPr/>
          </p:nvSpPr>
          <p:spPr>
            <a:xfrm>
              <a:off x="2218348" y="1107877"/>
              <a:ext cx="470893" cy="736948"/>
            </a:xfrm>
            <a:prstGeom prst="roundRect">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4" name="Group 23"/>
          <p:cNvGrpSpPr/>
          <p:nvPr/>
        </p:nvGrpSpPr>
        <p:grpSpPr>
          <a:xfrm>
            <a:off x="846680" y="-11875"/>
            <a:ext cx="1039578" cy="892746"/>
            <a:chOff x="1658185" y="791636"/>
            <a:chExt cx="1580123" cy="1577461"/>
          </a:xfrm>
          <a:solidFill>
            <a:schemeClr val="tx2"/>
          </a:solidFill>
        </p:grpSpPr>
        <p:sp>
          <p:nvSpPr>
            <p:cNvPr id="25" name="Flowchart: Preparation 24"/>
            <p:cNvSpPr/>
            <p:nvPr/>
          </p:nvSpPr>
          <p:spPr>
            <a:xfrm>
              <a:off x="2309779" y="1772816"/>
              <a:ext cx="144016" cy="596281"/>
            </a:xfrm>
            <a:prstGeom prst="flowChartPreparation">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ounded Rectangle 25"/>
            <p:cNvSpPr/>
            <p:nvPr/>
          </p:nvSpPr>
          <p:spPr>
            <a:xfrm rot="1735246">
              <a:off x="1658185" y="1022651"/>
              <a:ext cx="706167" cy="80369"/>
            </a:xfrm>
            <a:prstGeom prst="roundRect">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Flowchart: Connector 26"/>
            <p:cNvSpPr/>
            <p:nvPr/>
          </p:nvSpPr>
          <p:spPr>
            <a:xfrm>
              <a:off x="2311588" y="791636"/>
              <a:ext cx="316196" cy="274566"/>
            </a:xfrm>
            <a:prstGeom prst="flowChartConnector">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Flowchart: Preparation 27"/>
            <p:cNvSpPr/>
            <p:nvPr/>
          </p:nvSpPr>
          <p:spPr>
            <a:xfrm>
              <a:off x="2483768" y="1761185"/>
              <a:ext cx="144016" cy="596281"/>
            </a:xfrm>
            <a:prstGeom prst="flowChartPreparation">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Flowchart: Connector 28"/>
            <p:cNvSpPr/>
            <p:nvPr/>
          </p:nvSpPr>
          <p:spPr>
            <a:xfrm>
              <a:off x="2226870" y="1144942"/>
              <a:ext cx="470893" cy="915906"/>
            </a:xfrm>
            <a:prstGeom prst="flowChartConnector">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ounded Rectangle 29"/>
            <p:cNvSpPr/>
            <p:nvPr/>
          </p:nvSpPr>
          <p:spPr>
            <a:xfrm rot="8680879">
              <a:off x="2532141" y="1023983"/>
              <a:ext cx="706167" cy="80369"/>
            </a:xfrm>
            <a:prstGeom prst="roundRect">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ounded Rectangle 30"/>
            <p:cNvSpPr/>
            <p:nvPr/>
          </p:nvSpPr>
          <p:spPr>
            <a:xfrm>
              <a:off x="2218348" y="1107877"/>
              <a:ext cx="470893" cy="736948"/>
            </a:xfrm>
            <a:prstGeom prst="roundRect">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627347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We all get stuck sometimes receiving and giving care to others</a:t>
            </a:r>
            <a:endParaRPr lang="en-GB" dirty="0"/>
          </a:p>
        </p:txBody>
      </p:sp>
      <p:pic>
        <p:nvPicPr>
          <p:cNvPr id="1026" name="Picture 2" descr="Image result for stuck in mu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844824"/>
            <a:ext cx="7737911" cy="4934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34961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392"/>
            <a:ext cx="8229600" cy="1143000"/>
          </a:xfrm>
        </p:spPr>
        <p:txBody>
          <a:bodyPr>
            <a:normAutofit/>
          </a:bodyPr>
          <a:lstStyle/>
          <a:p>
            <a:r>
              <a:rPr lang="en-GB" sz="3600" dirty="0" smtClean="0"/>
              <a:t>Dialectical Dilemmas</a:t>
            </a:r>
            <a:endParaRPr lang="en-GB" sz="3600" dirty="0"/>
          </a:p>
        </p:txBody>
      </p:sp>
      <p:sp>
        <p:nvSpPr>
          <p:cNvPr id="3" name="Oval 2"/>
          <p:cNvSpPr/>
          <p:nvPr/>
        </p:nvSpPr>
        <p:spPr>
          <a:xfrm>
            <a:off x="3563888" y="1196752"/>
            <a:ext cx="1944217" cy="1872208"/>
          </a:xfrm>
          <a:prstGeom prst="ellipse">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latin typeface="Arial" panose="020B0604020202020204" pitchFamily="34" charset="0"/>
                <a:cs typeface="Arial" panose="020B0604020202020204" pitchFamily="34" charset="0"/>
              </a:rPr>
              <a:t>Fostering independence</a:t>
            </a:r>
            <a:endParaRPr lang="en-GB" sz="1400" dirty="0">
              <a:latin typeface="Arial" panose="020B0604020202020204" pitchFamily="34" charset="0"/>
              <a:cs typeface="Arial" panose="020B0604020202020204" pitchFamily="34" charset="0"/>
            </a:endParaRPr>
          </a:p>
        </p:txBody>
      </p:sp>
      <p:sp>
        <p:nvSpPr>
          <p:cNvPr id="5" name="Oval 4"/>
          <p:cNvSpPr/>
          <p:nvPr/>
        </p:nvSpPr>
        <p:spPr>
          <a:xfrm>
            <a:off x="3584528" y="4941168"/>
            <a:ext cx="1944217" cy="1872208"/>
          </a:xfrm>
          <a:prstGeom prst="ellipse">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latin typeface="Arial" panose="020B0604020202020204" pitchFamily="34" charset="0"/>
                <a:cs typeface="Arial" panose="020B0604020202020204" pitchFamily="34" charset="0"/>
              </a:rPr>
              <a:t>Fostering dependence</a:t>
            </a:r>
            <a:endParaRPr lang="en-GB" sz="1400" dirty="0">
              <a:latin typeface="Arial" panose="020B0604020202020204" pitchFamily="34" charset="0"/>
              <a:cs typeface="Arial" panose="020B0604020202020204" pitchFamily="34" charset="0"/>
            </a:endParaRPr>
          </a:p>
        </p:txBody>
      </p:sp>
      <p:sp>
        <p:nvSpPr>
          <p:cNvPr id="8" name="Oval 7"/>
          <p:cNvSpPr/>
          <p:nvPr/>
        </p:nvSpPr>
        <p:spPr>
          <a:xfrm>
            <a:off x="6300192" y="1916832"/>
            <a:ext cx="1944217" cy="1872208"/>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latin typeface="Arial" panose="020B0604020202020204" pitchFamily="34" charset="0"/>
                <a:cs typeface="Arial" panose="020B0604020202020204" pitchFamily="34" charset="0"/>
              </a:rPr>
              <a:t>Too Strict</a:t>
            </a:r>
            <a:endParaRPr lang="en-GB" sz="1400" dirty="0">
              <a:latin typeface="Arial" panose="020B0604020202020204" pitchFamily="34" charset="0"/>
              <a:cs typeface="Arial" panose="020B0604020202020204" pitchFamily="34" charset="0"/>
            </a:endParaRPr>
          </a:p>
        </p:txBody>
      </p:sp>
      <p:sp>
        <p:nvSpPr>
          <p:cNvPr id="9" name="Oval 8"/>
          <p:cNvSpPr/>
          <p:nvPr/>
        </p:nvSpPr>
        <p:spPr>
          <a:xfrm>
            <a:off x="6300192" y="4221088"/>
            <a:ext cx="1944217" cy="1872208"/>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latin typeface="Arial" panose="020B0604020202020204" pitchFamily="34" charset="0"/>
                <a:cs typeface="Arial" panose="020B0604020202020204" pitchFamily="34" charset="0"/>
              </a:rPr>
              <a:t>Making too much of typical behaviours</a:t>
            </a:r>
            <a:endParaRPr lang="en-GB" sz="1400" dirty="0">
              <a:latin typeface="Arial" panose="020B0604020202020204" pitchFamily="34" charset="0"/>
              <a:cs typeface="Arial" panose="020B0604020202020204" pitchFamily="34" charset="0"/>
            </a:endParaRPr>
          </a:p>
        </p:txBody>
      </p:sp>
      <p:sp>
        <p:nvSpPr>
          <p:cNvPr id="10" name="Oval 9"/>
          <p:cNvSpPr/>
          <p:nvPr/>
        </p:nvSpPr>
        <p:spPr>
          <a:xfrm>
            <a:off x="827583" y="1988840"/>
            <a:ext cx="1944217" cy="1872208"/>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latin typeface="Arial" panose="020B0604020202020204" pitchFamily="34" charset="0"/>
                <a:cs typeface="Arial" panose="020B0604020202020204" pitchFamily="34" charset="0"/>
              </a:rPr>
              <a:t> </a:t>
            </a:r>
            <a:r>
              <a:rPr lang="en-GB" sz="1400" dirty="0" smtClean="0">
                <a:latin typeface="Arial" panose="020B0604020202020204" pitchFamily="34" charset="0"/>
                <a:cs typeface="Arial" panose="020B0604020202020204" pitchFamily="34" charset="0"/>
              </a:rPr>
              <a:t>Making light of problem behaviours</a:t>
            </a:r>
            <a:endParaRPr lang="en-GB" sz="1400" dirty="0">
              <a:latin typeface="Arial" panose="020B0604020202020204" pitchFamily="34" charset="0"/>
              <a:cs typeface="Arial" panose="020B0604020202020204" pitchFamily="34" charset="0"/>
            </a:endParaRPr>
          </a:p>
        </p:txBody>
      </p:sp>
      <p:sp>
        <p:nvSpPr>
          <p:cNvPr id="11" name="Oval 10"/>
          <p:cNvSpPr/>
          <p:nvPr/>
        </p:nvSpPr>
        <p:spPr>
          <a:xfrm>
            <a:off x="827583" y="4293096"/>
            <a:ext cx="1944217" cy="1872208"/>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latin typeface="Arial" panose="020B0604020202020204" pitchFamily="34" charset="0"/>
                <a:cs typeface="Arial" panose="020B0604020202020204" pitchFamily="34" charset="0"/>
              </a:rPr>
              <a:t>Too loose or lenient</a:t>
            </a:r>
            <a:endParaRPr lang="en-GB" sz="1400" dirty="0">
              <a:latin typeface="Arial" panose="020B0604020202020204" pitchFamily="34" charset="0"/>
              <a:cs typeface="Arial" panose="020B0604020202020204" pitchFamily="34" charset="0"/>
            </a:endParaRPr>
          </a:p>
        </p:txBody>
      </p:sp>
      <p:cxnSp>
        <p:nvCxnSpPr>
          <p:cNvPr id="18" name="Straight Arrow Connector 17"/>
          <p:cNvCxnSpPr>
            <a:endCxn id="5" idx="0"/>
          </p:cNvCxnSpPr>
          <p:nvPr/>
        </p:nvCxnSpPr>
        <p:spPr>
          <a:xfrm>
            <a:off x="4546317" y="3068960"/>
            <a:ext cx="10320" cy="1872208"/>
          </a:xfrm>
          <a:prstGeom prst="straightConnector1">
            <a:avLst/>
          </a:prstGeom>
          <a:ln w="3492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2771800" y="3212976"/>
            <a:ext cx="3600401" cy="1584176"/>
          </a:xfrm>
          <a:prstGeom prst="straightConnector1">
            <a:avLst/>
          </a:prstGeom>
          <a:ln w="3492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2699793" y="3140968"/>
            <a:ext cx="3672408" cy="1728192"/>
          </a:xfrm>
          <a:prstGeom prst="straightConnector1">
            <a:avLst/>
          </a:prstGeom>
          <a:ln w="3492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149" name="Straight Connector 6148"/>
          <p:cNvCxnSpPr/>
          <p:nvPr/>
        </p:nvCxnSpPr>
        <p:spPr>
          <a:xfrm flipV="1">
            <a:off x="3923928" y="3717032"/>
            <a:ext cx="1224136" cy="576064"/>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4546317" y="3429000"/>
            <a:ext cx="10319" cy="1080120"/>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923928" y="3717032"/>
            <a:ext cx="1296144" cy="576064"/>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sp>
        <p:nvSpPr>
          <p:cNvPr id="6155" name="TextBox 6154"/>
          <p:cNvSpPr txBox="1"/>
          <p:nvPr/>
        </p:nvSpPr>
        <p:spPr>
          <a:xfrm>
            <a:off x="2987824" y="3789040"/>
            <a:ext cx="1320554" cy="369332"/>
          </a:xfrm>
          <a:prstGeom prst="rect">
            <a:avLst/>
          </a:prstGeom>
          <a:noFill/>
        </p:spPr>
        <p:txBody>
          <a:bodyPr wrap="none" rtlCol="0">
            <a:spAutoFit/>
          </a:bodyPr>
          <a:lstStyle/>
          <a:p>
            <a:r>
              <a:rPr lang="en-GB" dirty="0" smtClean="0">
                <a:solidFill>
                  <a:srgbClr val="00B050"/>
                </a:solidFill>
              </a:rPr>
              <a:t>Middle Path</a:t>
            </a:r>
            <a:endParaRPr lang="en-GB" dirty="0">
              <a:solidFill>
                <a:srgbClr val="00B050"/>
              </a:solidFill>
            </a:endParaRPr>
          </a:p>
        </p:txBody>
      </p:sp>
    </p:spTree>
    <p:extLst>
      <p:ext uri="{BB962C8B-B14F-4D97-AF65-F5344CB8AC3E}">
        <p14:creationId xmlns:p14="http://schemas.microsoft.com/office/powerpoint/2010/main" val="21944421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44624"/>
            <a:ext cx="8928992" cy="4525963"/>
          </a:xfrm>
        </p:spPr>
        <p:txBody>
          <a:bodyPr>
            <a:noAutofit/>
          </a:bodyPr>
          <a:lstStyle/>
          <a:p>
            <a:pPr>
              <a:buAutoNum type="arabicPeriod"/>
            </a:pPr>
            <a:endParaRPr lang="en-GB" sz="1800" dirty="0" smtClean="0"/>
          </a:p>
          <a:p>
            <a:pPr marL="0" indent="0">
              <a:buNone/>
            </a:pPr>
            <a:r>
              <a:rPr lang="en-GB" sz="1800" dirty="0" smtClean="0"/>
              <a:t>STEPS – A, Proactive early identification and intervention to school populations where pupils struggle with emotional regulation and managing relationships who, in the long-term, may be at risk.      Risks include alcohol and substance misuse; suicidal behaviours and self-harm behaviours.   </a:t>
            </a:r>
          </a:p>
          <a:p>
            <a:pPr marL="0" indent="0">
              <a:buNone/>
            </a:pPr>
            <a:endParaRPr lang="en-GB" sz="1800" dirty="0"/>
          </a:p>
          <a:p>
            <a:pPr marL="0" indent="0">
              <a:buNone/>
            </a:pPr>
            <a:r>
              <a:rPr lang="en-GB" sz="1800" dirty="0" smtClean="0"/>
              <a:t>The recognised warning signs where STEPS-A can help young people that most pastoral staff are familiar with:                                                                                                            </a:t>
            </a:r>
          </a:p>
        </p:txBody>
      </p:sp>
      <p:sp>
        <p:nvSpPr>
          <p:cNvPr id="2" name="Title 1"/>
          <p:cNvSpPr>
            <a:spLocks noGrp="1"/>
          </p:cNvSpPr>
          <p:nvPr>
            <p:ph type="title"/>
          </p:nvPr>
        </p:nvSpPr>
        <p:spPr>
          <a:xfrm>
            <a:off x="457200" y="-387424"/>
            <a:ext cx="8229600" cy="1143000"/>
          </a:xfrm>
        </p:spPr>
        <p:txBody>
          <a:bodyPr>
            <a:normAutofit/>
          </a:bodyPr>
          <a:lstStyle/>
          <a:p>
            <a:r>
              <a:rPr lang="en-GB" sz="2000" b="1" dirty="0" smtClean="0"/>
              <a:t>DBT STEPS-A</a:t>
            </a:r>
            <a:endParaRPr lang="en-GB" sz="2000" b="1" dirty="0"/>
          </a:p>
        </p:txBody>
      </p:sp>
      <p:graphicFrame>
        <p:nvGraphicFramePr>
          <p:cNvPr id="4" name="Table 3"/>
          <p:cNvGraphicFramePr>
            <a:graphicFrameLocks noGrp="1"/>
          </p:cNvGraphicFramePr>
          <p:nvPr>
            <p:extLst>
              <p:ext uri="{D42A27DB-BD31-4B8C-83A1-F6EECF244321}">
                <p14:modId xmlns:p14="http://schemas.microsoft.com/office/powerpoint/2010/main" val="2609675701"/>
              </p:ext>
            </p:extLst>
          </p:nvPr>
        </p:nvGraphicFramePr>
        <p:xfrm>
          <a:off x="323528" y="2564904"/>
          <a:ext cx="8640960" cy="4043680"/>
        </p:xfrm>
        <a:graphic>
          <a:graphicData uri="http://schemas.openxmlformats.org/drawingml/2006/table">
            <a:tbl>
              <a:tblPr firstRow="1" bandRow="1">
                <a:tableStyleId>{5C22544A-7EE6-4342-B048-85BDC9FD1C3A}</a:tableStyleId>
              </a:tblPr>
              <a:tblGrid>
                <a:gridCol w="2880320"/>
                <a:gridCol w="2880320"/>
                <a:gridCol w="2880320"/>
              </a:tblGrid>
              <a:tr h="370840">
                <a:tc>
                  <a:txBody>
                    <a:bodyPr/>
                    <a:lstStyle/>
                    <a:p>
                      <a:r>
                        <a:rPr lang="en-GB" dirty="0" smtClean="0"/>
                        <a:t>Suicidal Behaviour</a:t>
                      </a:r>
                      <a:endParaRPr lang="en-GB" dirty="0"/>
                    </a:p>
                  </a:txBody>
                  <a:tcPr/>
                </a:tc>
                <a:tc>
                  <a:txBody>
                    <a:bodyPr/>
                    <a:lstStyle/>
                    <a:p>
                      <a:r>
                        <a:rPr lang="en-GB" dirty="0" smtClean="0"/>
                        <a:t>Self-Harming</a:t>
                      </a:r>
                      <a:endParaRPr lang="en-GB" dirty="0"/>
                    </a:p>
                  </a:txBody>
                  <a:tcPr/>
                </a:tc>
                <a:tc>
                  <a:txBody>
                    <a:bodyPr/>
                    <a:lstStyle/>
                    <a:p>
                      <a:r>
                        <a:rPr lang="en-GB" dirty="0" smtClean="0"/>
                        <a:t>Alcohol / Drug Misuse</a:t>
                      </a:r>
                      <a:endParaRPr lang="en-GB" dirty="0"/>
                    </a:p>
                  </a:txBody>
                  <a:tcPr/>
                </a:tc>
              </a:tr>
              <a:tr h="370840">
                <a:tc>
                  <a:txBody>
                    <a:bodyPr/>
                    <a:lstStyle/>
                    <a:p>
                      <a:r>
                        <a:rPr lang="en-GB" dirty="0" smtClean="0"/>
                        <a:t>Withdrawal including NEET risk</a:t>
                      </a:r>
                      <a:endParaRPr lang="en-GB" dirty="0"/>
                    </a:p>
                  </a:txBody>
                  <a:tcPr/>
                </a:tc>
                <a:tc>
                  <a:txBody>
                    <a:bodyPr/>
                    <a:lstStyle/>
                    <a:p>
                      <a:r>
                        <a:rPr lang="en-GB" dirty="0" smtClean="0"/>
                        <a:t>Isolation from peers</a:t>
                      </a:r>
                      <a:endParaRPr lang="en-GB" dirty="0"/>
                    </a:p>
                  </a:txBody>
                  <a:tcPr/>
                </a:tc>
                <a:tc>
                  <a:txBody>
                    <a:bodyPr/>
                    <a:lstStyle/>
                    <a:p>
                      <a:r>
                        <a:rPr lang="en-GB" dirty="0" smtClean="0"/>
                        <a:t>Extreme</a:t>
                      </a:r>
                      <a:r>
                        <a:rPr lang="en-GB" baseline="0" dirty="0" smtClean="0"/>
                        <a:t> defiance</a:t>
                      </a:r>
                      <a:endParaRPr lang="en-GB" dirty="0"/>
                    </a:p>
                  </a:txBody>
                  <a:tcPr/>
                </a:tc>
              </a:tr>
              <a:tr h="370840">
                <a:tc>
                  <a:txBody>
                    <a:bodyPr/>
                    <a:lstStyle/>
                    <a:p>
                      <a:r>
                        <a:rPr lang="en-GB" dirty="0" smtClean="0"/>
                        <a:t>Sudden</a:t>
                      </a:r>
                      <a:r>
                        <a:rPr lang="en-GB" baseline="0" dirty="0" smtClean="0"/>
                        <a:t> change in behaviour / character</a:t>
                      </a:r>
                      <a:endParaRPr lang="en-GB" dirty="0"/>
                    </a:p>
                  </a:txBody>
                  <a:tcPr/>
                </a:tc>
                <a:tc>
                  <a:txBody>
                    <a:bodyPr/>
                    <a:lstStyle/>
                    <a:p>
                      <a:r>
                        <a:rPr lang="en-GB" dirty="0" smtClean="0"/>
                        <a:t>Unexplained cuts ,</a:t>
                      </a:r>
                      <a:r>
                        <a:rPr lang="en-GB" baseline="0" dirty="0" smtClean="0"/>
                        <a:t> bruises, burns or bandaging</a:t>
                      </a:r>
                      <a:endParaRPr lang="en-GB" dirty="0"/>
                    </a:p>
                  </a:txBody>
                  <a:tcPr/>
                </a:tc>
                <a:tc>
                  <a:txBody>
                    <a:bodyPr/>
                    <a:lstStyle/>
                    <a:p>
                      <a:r>
                        <a:rPr lang="en-GB" dirty="0" smtClean="0"/>
                        <a:t>Running away / Absconding</a:t>
                      </a:r>
                      <a:endParaRPr lang="en-GB" dirty="0"/>
                    </a:p>
                  </a:txBody>
                  <a:tcPr/>
                </a:tc>
              </a:tr>
              <a:tr h="370840">
                <a:tc>
                  <a:txBody>
                    <a:bodyPr/>
                    <a:lstStyle/>
                    <a:p>
                      <a:r>
                        <a:rPr lang="en-GB" dirty="0" smtClean="0"/>
                        <a:t>Dramatic</a:t>
                      </a:r>
                      <a:r>
                        <a:rPr lang="en-GB" baseline="0" dirty="0" smtClean="0"/>
                        <a:t> drop in school grades</a:t>
                      </a:r>
                      <a:endParaRPr lang="en-GB" dirty="0"/>
                    </a:p>
                  </a:txBody>
                  <a:tcPr/>
                </a:tc>
                <a:tc>
                  <a:txBody>
                    <a:bodyPr/>
                    <a:lstStyle/>
                    <a:p>
                      <a:r>
                        <a:rPr lang="en-GB" dirty="0" smtClean="0"/>
                        <a:t>Drug / alcohol misuse</a:t>
                      </a:r>
                      <a:endParaRPr lang="en-GB" dirty="0"/>
                    </a:p>
                  </a:txBody>
                  <a:tcPr/>
                </a:tc>
                <a:tc>
                  <a:txBody>
                    <a:bodyPr/>
                    <a:lstStyle/>
                    <a:p>
                      <a:r>
                        <a:rPr lang="en-GB" dirty="0" smtClean="0"/>
                        <a:t>Engaging in self-harm</a:t>
                      </a:r>
                      <a:endParaRPr lang="en-GB" dirty="0"/>
                    </a:p>
                  </a:txBody>
                  <a:tcPr/>
                </a:tc>
              </a:tr>
              <a:tr h="370840">
                <a:tc>
                  <a:txBody>
                    <a:bodyPr/>
                    <a:lstStyle/>
                    <a:p>
                      <a:r>
                        <a:rPr lang="en-GB" dirty="0" smtClean="0"/>
                        <a:t>Elevated</a:t>
                      </a:r>
                      <a:r>
                        <a:rPr lang="en-GB" baseline="0" dirty="0" smtClean="0"/>
                        <a:t> anxiety / distress</a:t>
                      </a:r>
                      <a:endParaRPr lang="en-GB" dirty="0"/>
                    </a:p>
                  </a:txBody>
                  <a:tcPr/>
                </a:tc>
                <a:tc>
                  <a:txBody>
                    <a:bodyPr/>
                    <a:lstStyle/>
                    <a:p>
                      <a:r>
                        <a:rPr lang="en-GB" dirty="0" smtClean="0"/>
                        <a:t>Symptoms of depression</a:t>
                      </a:r>
                      <a:endParaRPr lang="en-GB" dirty="0"/>
                    </a:p>
                  </a:txBody>
                  <a:tcPr/>
                </a:tc>
                <a:tc>
                  <a:txBody>
                    <a:bodyPr/>
                    <a:lstStyle/>
                    <a:p>
                      <a:r>
                        <a:rPr lang="en-GB" dirty="0" smtClean="0"/>
                        <a:t>Poor performance at school</a:t>
                      </a:r>
                      <a:endParaRPr lang="en-GB" dirty="0"/>
                    </a:p>
                  </a:txBody>
                  <a:tcPr/>
                </a:tc>
              </a:tr>
              <a:tr h="370840">
                <a:tc>
                  <a:txBody>
                    <a:bodyPr/>
                    <a:lstStyle/>
                    <a:p>
                      <a:r>
                        <a:rPr lang="en-GB" dirty="0" smtClean="0"/>
                        <a:t>Sense of hopelessness</a:t>
                      </a:r>
                      <a:r>
                        <a:rPr lang="en-GB" baseline="0" dirty="0" smtClean="0"/>
                        <a:t> / emptiness</a:t>
                      </a:r>
                      <a:endParaRPr lang="en-GB" dirty="0"/>
                    </a:p>
                  </a:txBody>
                  <a:tcPr/>
                </a:tc>
                <a:tc>
                  <a:txBody>
                    <a:bodyPr/>
                    <a:lstStyle/>
                    <a:p>
                      <a:r>
                        <a:rPr lang="en-GB" dirty="0" smtClean="0"/>
                        <a:t>Change in eating</a:t>
                      </a:r>
                      <a:r>
                        <a:rPr lang="en-GB" baseline="0" dirty="0" smtClean="0"/>
                        <a:t> habits</a:t>
                      </a:r>
                      <a:endParaRPr lang="en-GB" dirty="0"/>
                    </a:p>
                  </a:txBody>
                  <a:tcPr/>
                </a:tc>
                <a:tc>
                  <a:txBody>
                    <a:bodyPr/>
                    <a:lstStyle/>
                    <a:p>
                      <a:r>
                        <a:rPr lang="en-GB" dirty="0" smtClean="0"/>
                        <a:t>Sudden change in mood / behaviour</a:t>
                      </a:r>
                      <a:endParaRPr lang="en-GB" dirty="0"/>
                    </a:p>
                  </a:txBody>
                  <a:tcPr/>
                </a:tc>
              </a:tr>
              <a:tr h="370840">
                <a:tc>
                  <a:txBody>
                    <a:bodyPr/>
                    <a:lstStyle/>
                    <a:p>
                      <a:r>
                        <a:rPr lang="en-GB" dirty="0" smtClean="0"/>
                        <a:t>Thoughts about suicide</a:t>
                      </a:r>
                      <a:endParaRPr lang="en-GB" dirty="0"/>
                    </a:p>
                  </a:txBody>
                  <a:tcPr/>
                </a:tc>
                <a:tc>
                  <a:txBody>
                    <a:bodyPr/>
                    <a:lstStyle/>
                    <a:p>
                      <a:r>
                        <a:rPr lang="en-GB" dirty="0" smtClean="0"/>
                        <a:t>Low esteem</a:t>
                      </a:r>
                      <a:endParaRPr lang="en-GB" dirty="0"/>
                    </a:p>
                  </a:txBody>
                  <a:tcPr/>
                </a:tc>
                <a:tc>
                  <a:txBody>
                    <a:bodyPr/>
                    <a:lstStyle/>
                    <a:p>
                      <a:r>
                        <a:rPr lang="en-GB" dirty="0" smtClean="0"/>
                        <a:t>Illegal behaviours</a:t>
                      </a:r>
                      <a:endParaRPr lang="en-GB" dirty="0"/>
                    </a:p>
                  </a:txBody>
                  <a:tcPr/>
                </a:tc>
              </a:tr>
              <a:tr h="370840">
                <a:tc>
                  <a:txBody>
                    <a:bodyPr/>
                    <a:lstStyle/>
                    <a:p>
                      <a:r>
                        <a:rPr lang="en-GB" dirty="0" smtClean="0"/>
                        <a:t>Feeling trapped</a:t>
                      </a:r>
                      <a:endParaRPr lang="en-GB" dirty="0"/>
                    </a:p>
                  </a:txBody>
                  <a:tcPr/>
                </a:tc>
                <a:tc>
                  <a:txBody>
                    <a:bodyPr/>
                    <a:lstStyle/>
                    <a:p>
                      <a:endParaRPr lang="en-GB"/>
                    </a:p>
                  </a:txBody>
                  <a:tcPr/>
                </a:tc>
                <a:tc>
                  <a:txBody>
                    <a:bodyPr/>
                    <a:lstStyle/>
                    <a:p>
                      <a:r>
                        <a:rPr lang="en-GB" dirty="0" smtClean="0"/>
                        <a:t>Severe mood swings</a:t>
                      </a:r>
                      <a:endParaRPr lang="en-GB" dirty="0"/>
                    </a:p>
                  </a:txBody>
                  <a:tcPr/>
                </a:tc>
              </a:tr>
            </a:tbl>
          </a:graphicData>
        </a:graphic>
      </p:graphicFrame>
    </p:spTree>
    <p:extLst>
      <p:ext uri="{BB962C8B-B14F-4D97-AF65-F5344CB8AC3E}">
        <p14:creationId xmlns:p14="http://schemas.microsoft.com/office/powerpoint/2010/main" val="8017273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6512" y="439504"/>
            <a:ext cx="9598525" cy="1477328"/>
          </a:xfrm>
          <a:prstGeom prst="rect">
            <a:avLst/>
          </a:prstGeom>
          <a:noFill/>
        </p:spPr>
        <p:txBody>
          <a:bodyPr wrap="none" rtlCol="0">
            <a:spAutoFit/>
          </a:bodyPr>
          <a:lstStyle/>
          <a:p>
            <a:r>
              <a:rPr lang="en-GB" dirty="0" smtClean="0"/>
              <a:t>STEPS - A proactive programme rather than ‘waiting to fail’, potentially reducing pastoral demand, </a:t>
            </a:r>
          </a:p>
          <a:p>
            <a:r>
              <a:rPr lang="en-GB" dirty="0" smtClean="0"/>
              <a:t>specialist education placement and health service involvement.</a:t>
            </a:r>
          </a:p>
          <a:p>
            <a:endParaRPr lang="en-GB" dirty="0" smtClean="0"/>
          </a:p>
          <a:p>
            <a:r>
              <a:rPr lang="en-GB" dirty="0"/>
              <a:t>Best delivered within education alongside the existing social-emotional curriculum – </a:t>
            </a:r>
          </a:p>
          <a:p>
            <a:r>
              <a:rPr lang="en-GB" dirty="0"/>
              <a:t>Personal, social, health and economic (PSHE</a:t>
            </a:r>
            <a:r>
              <a:rPr lang="en-GB" dirty="0" smtClean="0"/>
              <a:t>)</a:t>
            </a:r>
            <a:endParaRPr lang="en-GB" dirty="0"/>
          </a:p>
        </p:txBody>
      </p:sp>
      <p:sp>
        <p:nvSpPr>
          <p:cNvPr id="6" name="Title 1"/>
          <p:cNvSpPr>
            <a:spLocks noGrp="1"/>
          </p:cNvSpPr>
          <p:nvPr>
            <p:ph type="title"/>
          </p:nvPr>
        </p:nvSpPr>
        <p:spPr>
          <a:xfrm>
            <a:off x="457200" y="-387424"/>
            <a:ext cx="8229600" cy="1143000"/>
          </a:xfrm>
        </p:spPr>
        <p:txBody>
          <a:bodyPr>
            <a:normAutofit/>
          </a:bodyPr>
          <a:lstStyle/>
          <a:p>
            <a:r>
              <a:rPr lang="en-GB" sz="2000" b="1" dirty="0" smtClean="0"/>
              <a:t>STEPS-A: Preparation for Life in Modern Britain</a:t>
            </a:r>
            <a:endParaRPr lang="en-GB" sz="2000" b="1" dirty="0"/>
          </a:p>
        </p:txBody>
      </p:sp>
      <p:graphicFrame>
        <p:nvGraphicFramePr>
          <p:cNvPr id="7" name="Table 6"/>
          <p:cNvGraphicFramePr>
            <a:graphicFrameLocks noGrp="1"/>
          </p:cNvGraphicFramePr>
          <p:nvPr>
            <p:extLst>
              <p:ext uri="{D42A27DB-BD31-4B8C-83A1-F6EECF244321}">
                <p14:modId xmlns:p14="http://schemas.microsoft.com/office/powerpoint/2010/main" val="1602497797"/>
              </p:ext>
            </p:extLst>
          </p:nvPr>
        </p:nvGraphicFramePr>
        <p:xfrm>
          <a:off x="1403648" y="2636912"/>
          <a:ext cx="6096000" cy="411988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GB" dirty="0" smtClean="0"/>
                        <a:t>Education</a:t>
                      </a:r>
                      <a:endParaRPr lang="en-GB" dirty="0"/>
                    </a:p>
                  </a:txBody>
                  <a:tcPr/>
                </a:tc>
                <a:tc>
                  <a:txBody>
                    <a:bodyPr/>
                    <a:lstStyle/>
                    <a:p>
                      <a:r>
                        <a:rPr lang="en-GB" dirty="0" smtClean="0"/>
                        <a:t>Health</a:t>
                      </a:r>
                      <a:endParaRPr lang="en-GB" dirty="0"/>
                    </a:p>
                  </a:txBody>
                  <a:tcPr/>
                </a:tc>
              </a:tr>
              <a:tr h="370840">
                <a:tc>
                  <a:txBody>
                    <a:bodyPr/>
                    <a:lstStyle/>
                    <a:p>
                      <a:r>
                        <a:rPr lang="en-GB" dirty="0" smtClean="0"/>
                        <a:t>Increased</a:t>
                      </a:r>
                      <a:r>
                        <a:rPr lang="en-GB" baseline="0" dirty="0" smtClean="0"/>
                        <a:t> positive social behaviours </a:t>
                      </a:r>
                      <a:endParaRPr lang="en-GB" dirty="0"/>
                    </a:p>
                  </a:txBody>
                  <a:tcPr/>
                </a:tc>
                <a:tc>
                  <a:txBody>
                    <a:bodyPr/>
                    <a:lstStyle/>
                    <a:p>
                      <a:r>
                        <a:rPr lang="en-GB" dirty="0" smtClean="0"/>
                        <a:t>Return to education,</a:t>
                      </a:r>
                      <a:r>
                        <a:rPr lang="en-GB" baseline="0" dirty="0" smtClean="0"/>
                        <a:t> reduced NEET risk</a:t>
                      </a:r>
                      <a:endParaRPr lang="en-GB" dirty="0"/>
                    </a:p>
                  </a:txBody>
                  <a:tcPr/>
                </a:tc>
              </a:tr>
              <a:tr h="370840">
                <a:tc>
                  <a:txBody>
                    <a:bodyPr/>
                    <a:lstStyle/>
                    <a:p>
                      <a:r>
                        <a:rPr lang="en-GB" dirty="0" smtClean="0"/>
                        <a:t>Increased academic</a:t>
                      </a:r>
                      <a:r>
                        <a:rPr lang="en-GB" baseline="0" dirty="0" smtClean="0"/>
                        <a:t> performance</a:t>
                      </a:r>
                      <a:endParaRPr lang="en-GB" dirty="0"/>
                    </a:p>
                  </a:txBody>
                  <a:tcPr/>
                </a:tc>
                <a:tc>
                  <a:txBody>
                    <a:bodyPr/>
                    <a:lstStyle/>
                    <a:p>
                      <a:r>
                        <a:rPr lang="en-GB" dirty="0" smtClean="0"/>
                        <a:t>Reduced dependence</a:t>
                      </a:r>
                      <a:r>
                        <a:rPr lang="en-GB" baseline="0" dirty="0" smtClean="0"/>
                        <a:t> on GP, Accident and Emergency and Inpatient admission</a:t>
                      </a:r>
                      <a:endParaRPr lang="en-GB" dirty="0"/>
                    </a:p>
                  </a:txBody>
                  <a:tcPr/>
                </a:tc>
              </a:tr>
              <a:tr h="370840">
                <a:tc>
                  <a:txBody>
                    <a:bodyPr/>
                    <a:lstStyle/>
                    <a:p>
                      <a:r>
                        <a:rPr lang="en-GB" dirty="0" smtClean="0"/>
                        <a:t>Reduced behavioural problems</a:t>
                      </a:r>
                      <a:endParaRPr lang="en-GB" dirty="0"/>
                    </a:p>
                  </a:txBody>
                  <a:tcPr/>
                </a:tc>
                <a:tc>
                  <a:txBody>
                    <a:bodyPr/>
                    <a:lstStyle/>
                    <a:p>
                      <a:r>
                        <a:rPr lang="en-GB" dirty="0" smtClean="0"/>
                        <a:t>Healthier</a:t>
                      </a:r>
                      <a:r>
                        <a:rPr lang="en-GB" baseline="0" dirty="0" smtClean="0"/>
                        <a:t> lifestyle choices with less self-harm / suicide</a:t>
                      </a:r>
                      <a:endParaRPr lang="en-GB" dirty="0"/>
                    </a:p>
                  </a:txBody>
                  <a:tcPr/>
                </a:tc>
              </a:tr>
              <a:tr h="370840">
                <a:tc>
                  <a:txBody>
                    <a:bodyPr/>
                    <a:lstStyle/>
                    <a:p>
                      <a:r>
                        <a:rPr lang="en-GB" dirty="0" smtClean="0"/>
                        <a:t>Increased</a:t>
                      </a:r>
                      <a:r>
                        <a:rPr lang="en-GB" baseline="0" dirty="0" smtClean="0"/>
                        <a:t> PSHE skills and attitudes</a:t>
                      </a:r>
                      <a:endParaRPr lang="en-GB" dirty="0"/>
                    </a:p>
                  </a:txBody>
                  <a:tcPr/>
                </a:tc>
                <a:tc>
                  <a:txBody>
                    <a:bodyPr/>
                    <a:lstStyle/>
                    <a:p>
                      <a:r>
                        <a:rPr lang="en-GB" dirty="0" smtClean="0"/>
                        <a:t>Less long-term service</a:t>
                      </a:r>
                      <a:r>
                        <a:rPr lang="en-GB" baseline="0" dirty="0" smtClean="0"/>
                        <a:t> involvement</a:t>
                      </a:r>
                      <a:endParaRPr lang="en-GB" dirty="0"/>
                    </a:p>
                  </a:txBody>
                  <a:tcPr/>
                </a:tc>
              </a:tr>
              <a:tr h="370840">
                <a:tc>
                  <a:txBody>
                    <a:bodyPr/>
                    <a:lstStyle/>
                    <a:p>
                      <a:r>
                        <a:rPr lang="en-GB" dirty="0" smtClean="0"/>
                        <a:t>Less specialist placement</a:t>
                      </a:r>
                      <a:r>
                        <a:rPr lang="en-GB" baseline="0" dirty="0" smtClean="0"/>
                        <a:t> and pastoral demand</a:t>
                      </a:r>
                      <a:endParaRPr lang="en-GB" dirty="0"/>
                    </a:p>
                  </a:txBody>
                  <a:tcPr/>
                </a:tc>
                <a:tc>
                  <a:txBody>
                    <a:bodyPr/>
                    <a:lstStyle/>
                    <a:p>
                      <a:r>
                        <a:rPr lang="en-GB" dirty="0" smtClean="0"/>
                        <a:t>Earlier</a:t>
                      </a:r>
                      <a:r>
                        <a:rPr lang="en-GB" baseline="0" dirty="0" smtClean="0"/>
                        <a:t> intervention, less chronic complexities with lower referrals</a:t>
                      </a:r>
                      <a:endParaRPr lang="en-GB" dirty="0"/>
                    </a:p>
                  </a:txBody>
                  <a:tcPr/>
                </a:tc>
              </a:tr>
            </a:tbl>
          </a:graphicData>
        </a:graphic>
      </p:graphicFrame>
      <p:sp>
        <p:nvSpPr>
          <p:cNvPr id="8" name="TextBox 7"/>
          <p:cNvSpPr txBox="1"/>
          <p:nvPr/>
        </p:nvSpPr>
        <p:spPr>
          <a:xfrm>
            <a:off x="2231646" y="1988840"/>
            <a:ext cx="4566122" cy="646331"/>
          </a:xfrm>
          <a:prstGeom prst="rect">
            <a:avLst/>
          </a:prstGeom>
          <a:noFill/>
        </p:spPr>
        <p:txBody>
          <a:bodyPr wrap="none" rtlCol="0">
            <a:spAutoFit/>
          </a:bodyPr>
          <a:lstStyle/>
          <a:p>
            <a:pPr algn="ctr"/>
            <a:r>
              <a:rPr lang="en-GB" b="1" dirty="0" smtClean="0"/>
              <a:t>Evidence of Health and Educational Gains</a:t>
            </a:r>
          </a:p>
          <a:p>
            <a:pPr algn="ctr"/>
            <a:r>
              <a:rPr lang="en-GB" b="1" dirty="0" smtClean="0"/>
              <a:t>(</a:t>
            </a:r>
            <a:r>
              <a:rPr lang="en-GB" b="1" dirty="0" err="1" smtClean="0"/>
              <a:t>Mazza</a:t>
            </a:r>
            <a:r>
              <a:rPr lang="en-GB" b="1" dirty="0" smtClean="0"/>
              <a:t> et al, 2016 and  </a:t>
            </a:r>
            <a:r>
              <a:rPr lang="en-GB" b="1" dirty="0" err="1" smtClean="0"/>
              <a:t>Rathus</a:t>
            </a:r>
            <a:r>
              <a:rPr lang="en-GB" b="1" dirty="0" smtClean="0"/>
              <a:t> &amp; Miller, 2014)</a:t>
            </a:r>
            <a:endParaRPr lang="en-GB" b="1" dirty="0"/>
          </a:p>
        </p:txBody>
      </p:sp>
    </p:spTree>
    <p:extLst>
      <p:ext uri="{BB962C8B-B14F-4D97-AF65-F5344CB8AC3E}">
        <p14:creationId xmlns:p14="http://schemas.microsoft.com/office/powerpoint/2010/main" val="27236171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4063" y="1522809"/>
            <a:ext cx="5095875" cy="536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19095" y="188640"/>
            <a:ext cx="8157361" cy="1200329"/>
          </a:xfrm>
          <a:prstGeom prst="rect">
            <a:avLst/>
          </a:prstGeom>
          <a:noFill/>
        </p:spPr>
        <p:txBody>
          <a:bodyPr wrap="none" rtlCol="0">
            <a:spAutoFit/>
          </a:bodyPr>
          <a:lstStyle/>
          <a:p>
            <a:pPr algn="ctr"/>
            <a:r>
              <a:rPr lang="en-GB" dirty="0" smtClean="0"/>
              <a:t>The aims and objectives STEPS-A are consistent with driving principles as captured by</a:t>
            </a:r>
          </a:p>
          <a:p>
            <a:pPr algn="ctr"/>
            <a:r>
              <a:rPr lang="en-GB" b="1" dirty="0" smtClean="0"/>
              <a:t>Promoting children and young people’s emotional and wellbeing: A whole school </a:t>
            </a:r>
          </a:p>
          <a:p>
            <a:pPr algn="ctr"/>
            <a:r>
              <a:rPr lang="en-GB" b="1" dirty="0" smtClean="0"/>
              <a:t>and college approach </a:t>
            </a:r>
          </a:p>
          <a:p>
            <a:pPr algn="ctr"/>
            <a:r>
              <a:rPr lang="en-GB" dirty="0" smtClean="0"/>
              <a:t>(Public Health England, Children &amp; Young People’s Mental Health Coalition, 2015)</a:t>
            </a:r>
            <a:endParaRPr lang="en-GB" dirty="0"/>
          </a:p>
        </p:txBody>
      </p:sp>
    </p:spTree>
    <p:extLst>
      <p:ext uri="{BB962C8B-B14F-4D97-AF65-F5344CB8AC3E}">
        <p14:creationId xmlns:p14="http://schemas.microsoft.com/office/powerpoint/2010/main" val="33577371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408"/>
            <a:ext cx="8229600" cy="1143000"/>
          </a:xfrm>
        </p:spPr>
        <p:txBody>
          <a:bodyPr>
            <a:normAutofit/>
          </a:bodyPr>
          <a:lstStyle/>
          <a:p>
            <a:r>
              <a:rPr lang="en-GB" sz="3600" dirty="0" smtClean="0"/>
              <a:t>STEPS – A Programme Structure</a:t>
            </a:r>
            <a:endParaRPr lang="en-GB" sz="3600" dirty="0"/>
          </a:p>
        </p:txBody>
      </p:sp>
      <p:sp>
        <p:nvSpPr>
          <p:cNvPr id="3" name="Content Placeholder 2"/>
          <p:cNvSpPr>
            <a:spLocks noGrp="1"/>
          </p:cNvSpPr>
          <p:nvPr>
            <p:ph idx="1"/>
          </p:nvPr>
        </p:nvSpPr>
        <p:spPr>
          <a:xfrm>
            <a:off x="36512" y="620688"/>
            <a:ext cx="9144000" cy="4525963"/>
          </a:xfrm>
        </p:spPr>
        <p:txBody>
          <a:bodyPr>
            <a:noAutofit/>
          </a:bodyPr>
          <a:lstStyle/>
          <a:p>
            <a:r>
              <a:rPr lang="en-GB" sz="2000" dirty="0" smtClean="0">
                <a:latin typeface="Arial" panose="020B0604020202020204" pitchFamily="34" charset="0"/>
                <a:cs typeface="Arial" panose="020B0604020202020204" pitchFamily="34" charset="0"/>
              </a:rPr>
              <a:t>A programme of 30 lessons delivered weekly over 1 term (twice weekly) or 2 terms (once weekly lessons)</a:t>
            </a:r>
          </a:p>
          <a:p>
            <a:endParaRPr lang="en-GB" sz="2000" dirty="0" smtClean="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Electronic lesson plans </a:t>
            </a:r>
            <a:r>
              <a:rPr lang="en-GB" sz="2000" dirty="0" smtClean="0">
                <a:latin typeface="Arial" panose="020B0604020202020204" pitchFamily="34" charset="0"/>
                <a:cs typeface="Arial" panose="020B0604020202020204" pitchFamily="34" charset="0"/>
              </a:rPr>
              <a:t>for all 30 lessons will be provided </a:t>
            </a:r>
            <a:r>
              <a:rPr lang="en-GB" sz="2000" dirty="0">
                <a:latin typeface="Arial" panose="020B0604020202020204" pitchFamily="34" charset="0"/>
                <a:cs typeface="Arial" panose="020B0604020202020204" pitchFamily="34" charset="0"/>
              </a:rPr>
              <a:t>alongside class hand-outs for each lesson</a:t>
            </a:r>
          </a:p>
          <a:p>
            <a:endParaRPr lang="en-GB" sz="2000" dirty="0" smtClean="0">
              <a:latin typeface="Arial" panose="020B0604020202020204" pitchFamily="34" charset="0"/>
              <a:cs typeface="Arial" panose="020B0604020202020204" pitchFamily="34" charset="0"/>
            </a:endParaRPr>
          </a:p>
          <a:p>
            <a:r>
              <a:rPr lang="en-GB" sz="2000" dirty="0" smtClean="0">
                <a:latin typeface="Arial" panose="020B0604020202020204" pitchFamily="34" charset="0"/>
                <a:cs typeface="Arial" panose="020B0604020202020204" pitchFamily="34" charset="0"/>
              </a:rPr>
              <a:t>Each lesson 50 minutes and classes can be tailored to small group sizes 8 – 10 students (closed or open group membership) or open to year groups.</a:t>
            </a:r>
          </a:p>
          <a:p>
            <a:endParaRPr lang="en-GB" sz="2000" dirty="0" smtClean="0">
              <a:latin typeface="Arial" panose="020B0604020202020204" pitchFamily="34" charset="0"/>
              <a:cs typeface="Arial" panose="020B0604020202020204" pitchFamily="34" charset="0"/>
            </a:endParaRPr>
          </a:p>
          <a:p>
            <a:r>
              <a:rPr lang="en-GB" sz="2000" dirty="0" smtClean="0">
                <a:latin typeface="Arial" panose="020B0604020202020204" pitchFamily="34" charset="0"/>
                <a:cs typeface="Arial" panose="020B0604020202020204" pitchFamily="34" charset="0"/>
              </a:rPr>
              <a:t>  Signposting can be selective or elective depending upon degree of emotional or interpersonal difficulties</a:t>
            </a:r>
          </a:p>
          <a:p>
            <a:endParaRPr lang="en-GB" sz="2000" dirty="0" smtClean="0">
              <a:latin typeface="Arial" panose="020B0604020202020204" pitchFamily="34" charset="0"/>
              <a:cs typeface="Arial" panose="020B0604020202020204" pitchFamily="34" charset="0"/>
            </a:endParaRPr>
          </a:p>
          <a:p>
            <a:r>
              <a:rPr lang="en-GB" sz="2000" dirty="0" smtClean="0">
                <a:latin typeface="Arial" panose="020B0604020202020204" pitchFamily="34" charset="0"/>
                <a:cs typeface="Arial" panose="020B0604020202020204" pitchFamily="34" charset="0"/>
              </a:rPr>
              <a:t>STEPS-A can be delivered by teachers who have universal teaching competencies and, ideally, experience of PSHE or pastoral care.  Teachers do not require mental health qualifications.</a:t>
            </a:r>
          </a:p>
          <a:p>
            <a:endParaRPr lang="en-GB" sz="2000" dirty="0" smtClean="0">
              <a:latin typeface="Arial" panose="020B0604020202020204" pitchFamily="34" charset="0"/>
              <a:cs typeface="Arial" panose="020B0604020202020204" pitchFamily="34" charset="0"/>
            </a:endParaRPr>
          </a:p>
          <a:p>
            <a:r>
              <a:rPr lang="en-GB" sz="2000" dirty="0" smtClean="0">
                <a:latin typeface="Arial" panose="020B0604020202020204" pitchFamily="34" charset="0"/>
                <a:cs typeface="Arial" panose="020B0604020202020204" pitchFamily="34" charset="0"/>
              </a:rPr>
              <a:t>Assessment of learning is incorporated to test knowledge of skills alongside measurement of outcomes</a:t>
            </a:r>
          </a:p>
          <a:p>
            <a:endParaRPr lang="en-GB" sz="2000" dirty="0" smtClean="0">
              <a:latin typeface="Arial" panose="020B0604020202020204" pitchFamily="34" charset="0"/>
              <a:cs typeface="Arial" panose="020B0604020202020204" pitchFamily="34" charset="0"/>
            </a:endParaRPr>
          </a:p>
          <a:p>
            <a:endParaRPr lang="en-GB" sz="20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76798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5416"/>
            <a:ext cx="8229600" cy="1143000"/>
          </a:xfrm>
        </p:spPr>
        <p:txBody>
          <a:bodyPr/>
          <a:lstStyle/>
          <a:p>
            <a:r>
              <a:rPr lang="en-GB" dirty="0" smtClean="0"/>
              <a:t>DBT for Young People</a:t>
            </a:r>
            <a:endParaRPr lang="en-GB" dirty="0"/>
          </a:p>
        </p:txBody>
      </p:sp>
      <p:sp>
        <p:nvSpPr>
          <p:cNvPr id="3" name="Content Placeholder 2"/>
          <p:cNvSpPr>
            <a:spLocks noGrp="1"/>
          </p:cNvSpPr>
          <p:nvPr>
            <p:ph idx="1"/>
          </p:nvPr>
        </p:nvSpPr>
        <p:spPr>
          <a:xfrm>
            <a:off x="0" y="692696"/>
            <a:ext cx="9144000" cy="6048672"/>
          </a:xfrm>
        </p:spPr>
        <p:txBody>
          <a:bodyPr>
            <a:normAutofit fontScale="77500" lnSpcReduction="20000"/>
          </a:bodyPr>
          <a:lstStyle/>
          <a:p>
            <a:pPr marL="0" indent="0">
              <a:buNone/>
            </a:pPr>
            <a:r>
              <a:rPr lang="en-GB" dirty="0" smtClean="0"/>
              <a:t>DBT is specifically designed for young people who have emotional and behavioural dysregulation</a:t>
            </a:r>
            <a:r>
              <a:rPr lang="en-GB" dirty="0"/>
              <a:t> </a:t>
            </a:r>
            <a:r>
              <a:rPr lang="en-GB" dirty="0" smtClean="0"/>
              <a:t>with risk behaviours, such as alcohol or substance misuse, self-harm or suicidal behaviours.  </a:t>
            </a:r>
          </a:p>
          <a:p>
            <a:pPr marL="0" indent="0">
              <a:buNone/>
            </a:pPr>
            <a:endParaRPr lang="en-GB" dirty="0"/>
          </a:p>
          <a:p>
            <a:pPr marL="0" indent="0">
              <a:buNone/>
            </a:pPr>
            <a:r>
              <a:rPr lang="en-GB" dirty="0" smtClean="0"/>
              <a:t>Originally, DBT focused on Emerging </a:t>
            </a:r>
            <a:r>
              <a:rPr lang="en-GB" dirty="0"/>
              <a:t>P</a:t>
            </a:r>
            <a:r>
              <a:rPr lang="en-GB" dirty="0" smtClean="0"/>
              <a:t>ersonality Disorder although evidence supports delivery for Eating Disorders, Autism Spectrum Conditions and Emotional Difficulties.  </a:t>
            </a:r>
          </a:p>
          <a:p>
            <a:pPr marL="0" indent="0">
              <a:buNone/>
            </a:pPr>
            <a:endParaRPr lang="en-GB" dirty="0"/>
          </a:p>
          <a:p>
            <a:pPr marL="0" indent="0">
              <a:buNone/>
            </a:pPr>
            <a:r>
              <a:rPr lang="en-GB" dirty="0" smtClean="0"/>
              <a:t>STEPS-A is a structured programme similar in design to clinical DBT programmes with set teaching materials and classroom plans, see next page…</a:t>
            </a:r>
          </a:p>
          <a:p>
            <a:pPr marL="0" indent="0">
              <a:buNone/>
            </a:pPr>
            <a:endParaRPr lang="en-GB" dirty="0" smtClean="0"/>
          </a:p>
          <a:p>
            <a:pPr marL="0" indent="0">
              <a:buNone/>
            </a:pPr>
            <a:r>
              <a:rPr lang="en-GB" dirty="0" smtClean="0"/>
              <a:t>The STEPS-A Programme stands for </a:t>
            </a:r>
            <a:r>
              <a:rPr lang="en-GB" b="1" dirty="0" smtClean="0"/>
              <a:t>S</a:t>
            </a:r>
            <a:r>
              <a:rPr lang="en-GB" dirty="0" smtClean="0"/>
              <a:t>kills </a:t>
            </a:r>
            <a:r>
              <a:rPr lang="en-GB" b="1" dirty="0"/>
              <a:t>T</a:t>
            </a:r>
            <a:r>
              <a:rPr lang="en-GB" dirty="0"/>
              <a:t>raining for </a:t>
            </a:r>
            <a:r>
              <a:rPr lang="en-GB" b="1" dirty="0"/>
              <a:t>E</a:t>
            </a:r>
            <a:r>
              <a:rPr lang="en-GB" dirty="0"/>
              <a:t>motional </a:t>
            </a:r>
            <a:r>
              <a:rPr lang="en-GB" b="1" dirty="0"/>
              <a:t>P</a:t>
            </a:r>
            <a:r>
              <a:rPr lang="en-GB" dirty="0"/>
              <a:t>roblem </a:t>
            </a:r>
            <a:r>
              <a:rPr lang="en-GB" b="1" dirty="0"/>
              <a:t>S</a:t>
            </a:r>
            <a:r>
              <a:rPr lang="en-GB" dirty="0"/>
              <a:t>olving for </a:t>
            </a:r>
            <a:r>
              <a:rPr lang="en-GB" b="1" dirty="0" smtClean="0"/>
              <a:t>A</a:t>
            </a:r>
            <a:r>
              <a:rPr lang="en-GB" dirty="0" smtClean="0"/>
              <a:t>dolescents with a focus on “Life </a:t>
            </a:r>
            <a:r>
              <a:rPr lang="en-GB" dirty="0"/>
              <a:t>Enhancement</a:t>
            </a:r>
            <a:r>
              <a:rPr lang="en-GB" dirty="0" smtClean="0"/>
              <a:t>” teaching </a:t>
            </a:r>
            <a:r>
              <a:rPr lang="en-GB" dirty="0"/>
              <a:t>how to better manage emotions and relationships </a:t>
            </a:r>
            <a:r>
              <a:rPr lang="en-GB" dirty="0" smtClean="0"/>
              <a:t>along </a:t>
            </a:r>
            <a:r>
              <a:rPr lang="en-GB" dirty="0"/>
              <a:t>with better decision making while navigating adolescent years</a:t>
            </a:r>
          </a:p>
          <a:p>
            <a:pPr marL="0" indent="0">
              <a:buNone/>
            </a:pPr>
            <a:endParaRPr lang="en-GB" dirty="0" smtClean="0"/>
          </a:p>
          <a:p>
            <a:pPr marL="0" indent="0">
              <a:buNone/>
            </a:pPr>
            <a:endParaRPr lang="en-GB" dirty="0"/>
          </a:p>
          <a:p>
            <a:pPr marL="0" indent="0">
              <a:buNone/>
            </a:pPr>
            <a:endParaRPr lang="en-GB" dirty="0" smtClean="0"/>
          </a:p>
          <a:p>
            <a:endParaRPr lang="en-GB" dirty="0" smtClean="0"/>
          </a:p>
          <a:p>
            <a:endParaRPr lang="en-GB" dirty="0" smtClean="0"/>
          </a:p>
        </p:txBody>
      </p:sp>
    </p:spTree>
    <p:extLst>
      <p:ext uri="{BB962C8B-B14F-4D97-AF65-F5344CB8AC3E}">
        <p14:creationId xmlns:p14="http://schemas.microsoft.com/office/powerpoint/2010/main" val="13537013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40" y="0"/>
            <a:ext cx="9138260" cy="923330"/>
          </a:xfrm>
          <a:prstGeom prst="rect">
            <a:avLst/>
          </a:prstGeom>
        </p:spPr>
        <p:txBody>
          <a:bodyPr wrap="square">
            <a:spAutoFit/>
          </a:bodyPr>
          <a:lstStyle/>
          <a:p>
            <a:pPr algn="ctr"/>
            <a:r>
              <a:rPr lang="en-GB" dirty="0"/>
              <a:t>NHS Pennine DBT </a:t>
            </a:r>
            <a:r>
              <a:rPr lang="en-GB" dirty="0" smtClean="0"/>
              <a:t>trained </a:t>
            </a:r>
            <a:r>
              <a:rPr lang="en-GB" dirty="0"/>
              <a:t>staff (Primary Mental Health Team and #THRIVE) </a:t>
            </a:r>
            <a:r>
              <a:rPr lang="en-GB" dirty="0" smtClean="0"/>
              <a:t>would be </a:t>
            </a:r>
            <a:r>
              <a:rPr lang="en-GB" dirty="0"/>
              <a:t>available to support schools in deliver through consultation / supervision and </a:t>
            </a:r>
            <a:r>
              <a:rPr lang="en-GB" dirty="0" smtClean="0"/>
              <a:t>training in addition to providing resources across the THRIVE model below</a:t>
            </a:r>
            <a:endParaRPr lang="en-GB"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4070" y="3935359"/>
            <a:ext cx="2748709" cy="27292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8003" y="1201738"/>
            <a:ext cx="2721730" cy="27578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0202" y="1212803"/>
            <a:ext cx="2738352" cy="27383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209" y="3948180"/>
            <a:ext cx="2704516" cy="269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6" name="Text Box 7"/>
          <p:cNvSpPr txBox="1">
            <a:spLocks noChangeArrowheads="1"/>
          </p:cNvSpPr>
          <p:nvPr/>
        </p:nvSpPr>
        <p:spPr bwMode="auto">
          <a:xfrm>
            <a:off x="2099502" y="1279165"/>
            <a:ext cx="753340" cy="2626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smtClean="0">
                <a:ln>
                  <a:noFill/>
                </a:ln>
                <a:solidFill>
                  <a:srgbClr val="000000"/>
                </a:solidFill>
                <a:effectLst/>
                <a:latin typeface="Arial" pitchFamily="34" charset="0"/>
                <a:cs typeface="Arial" pitchFamily="34" charset="0"/>
              </a:rPr>
              <a:t>Coping</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Oval 8"/>
          <p:cNvSpPr>
            <a:spLocks noChangeArrowheads="1"/>
          </p:cNvSpPr>
          <p:nvPr/>
        </p:nvSpPr>
        <p:spPr bwMode="auto">
          <a:xfrm>
            <a:off x="3791833" y="3465359"/>
            <a:ext cx="954611" cy="947400"/>
          </a:xfrm>
          <a:prstGeom prst="ellipse">
            <a:avLst/>
          </a:prstGeom>
          <a:solidFill>
            <a:srgbClr val="FFFFFF"/>
          </a:solidFill>
          <a:ln w="9525" algn="in">
            <a:solidFill>
              <a:srgbClr val="000000"/>
            </a:solidFill>
            <a:round/>
            <a:headEnd/>
            <a:tailEnd/>
          </a:ln>
          <a:effectLst/>
          <a:extLs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8" name="Text Box 9"/>
          <p:cNvSpPr txBox="1">
            <a:spLocks noChangeArrowheads="1"/>
          </p:cNvSpPr>
          <p:nvPr/>
        </p:nvSpPr>
        <p:spPr bwMode="auto">
          <a:xfrm>
            <a:off x="3851308" y="3835879"/>
            <a:ext cx="854080" cy="246910"/>
          </a:xfrm>
          <a:prstGeom prst="rect">
            <a:avLst/>
          </a:prstGeom>
          <a:solidFill>
            <a:srgbClr val="FFFFFF"/>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smtClean="0">
                <a:ln>
                  <a:noFill/>
                </a:ln>
                <a:solidFill>
                  <a:srgbClr val="000000"/>
                </a:solidFill>
                <a:effectLst/>
                <a:latin typeface="Arial" pitchFamily="34" charset="0"/>
                <a:cs typeface="Arial" pitchFamily="34" charset="0"/>
              </a:rPr>
              <a:t>Thriving</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Text Box 10"/>
          <p:cNvSpPr txBox="1">
            <a:spLocks noChangeArrowheads="1"/>
          </p:cNvSpPr>
          <p:nvPr/>
        </p:nvSpPr>
        <p:spPr bwMode="auto">
          <a:xfrm>
            <a:off x="5518642" y="1202340"/>
            <a:ext cx="905827" cy="5089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smtClean="0">
                <a:ln>
                  <a:noFill/>
                </a:ln>
                <a:solidFill>
                  <a:srgbClr val="000000"/>
                </a:solidFill>
                <a:effectLst/>
                <a:latin typeface="Arial" pitchFamily="34" charset="0"/>
                <a:cs typeface="Arial" pitchFamily="34" charset="0"/>
              </a:rPr>
              <a:t>Getting help</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Text Box 11"/>
          <p:cNvSpPr txBox="1">
            <a:spLocks noChangeArrowheads="1"/>
          </p:cNvSpPr>
          <p:nvPr/>
        </p:nvSpPr>
        <p:spPr bwMode="auto">
          <a:xfrm>
            <a:off x="5751900" y="6031479"/>
            <a:ext cx="1052485" cy="7419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smtClean="0">
                <a:ln>
                  <a:noFill/>
                </a:ln>
                <a:solidFill>
                  <a:srgbClr val="000000"/>
                </a:solidFill>
                <a:effectLst/>
                <a:latin typeface="Arial" pitchFamily="34" charset="0"/>
                <a:cs typeface="Arial" pitchFamily="34" charset="0"/>
              </a:rPr>
              <a:t>Getting More Help</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Text Box 12"/>
          <p:cNvSpPr txBox="1">
            <a:spLocks noChangeArrowheads="1"/>
          </p:cNvSpPr>
          <p:nvPr/>
        </p:nvSpPr>
        <p:spPr bwMode="auto">
          <a:xfrm>
            <a:off x="1664629" y="6139776"/>
            <a:ext cx="957589" cy="526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smtClean="0">
                <a:ln>
                  <a:noFill/>
                </a:ln>
                <a:solidFill>
                  <a:srgbClr val="000000"/>
                </a:solidFill>
                <a:effectLst/>
                <a:latin typeface="Arial" pitchFamily="34" charset="0"/>
                <a:cs typeface="Arial" pitchFamily="34" charset="0"/>
              </a:rPr>
              <a:t>Getting Risk Support</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Text Box 13"/>
          <p:cNvSpPr txBox="1">
            <a:spLocks noChangeArrowheads="1"/>
          </p:cNvSpPr>
          <p:nvPr/>
        </p:nvSpPr>
        <p:spPr bwMode="auto">
          <a:xfrm>
            <a:off x="4289825" y="1628800"/>
            <a:ext cx="3059903" cy="172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Consultation / </a:t>
            </a:r>
          </a:p>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intervention / Treatment</a:t>
            </a:r>
          </a:p>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Full Assessment including Risk</a:t>
            </a:r>
          </a:p>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ROM &amp; Goal based EBP therapies</a:t>
            </a:r>
          </a:p>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Active</a:t>
            </a:r>
            <a:r>
              <a:rPr kumimoji="0" lang="en-GB" altLang="en-US" sz="1100" b="0" i="0" u="none" strike="noStrike" cap="none" normalizeH="0" dirty="0" smtClean="0">
                <a:ln>
                  <a:noFill/>
                </a:ln>
                <a:solidFill>
                  <a:srgbClr val="000000"/>
                </a:solidFill>
                <a:effectLst/>
                <a:latin typeface="Arial" pitchFamily="34" charset="0"/>
                <a:cs typeface="Arial" pitchFamily="34" charset="0"/>
              </a:rPr>
              <a:t> </a:t>
            </a: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case and risk management</a:t>
            </a:r>
          </a:p>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Sustained competencies focus through </a:t>
            </a:r>
          </a:p>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CPD and high intensity supervision</a:t>
            </a: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Text Box 14"/>
          <p:cNvSpPr txBox="1">
            <a:spLocks noChangeArrowheads="1"/>
          </p:cNvSpPr>
          <p:nvPr/>
        </p:nvSpPr>
        <p:spPr bwMode="auto">
          <a:xfrm>
            <a:off x="971600" y="1556792"/>
            <a:ext cx="3077489" cy="1952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marL="0" marR="0" lvl="0" indent="0" algn="r"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Guidance </a:t>
            </a:r>
          </a:p>
          <a:p>
            <a:pPr marL="0" marR="0" lvl="0" indent="0" algn="r"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about support &amp; therapies</a:t>
            </a:r>
          </a:p>
          <a:p>
            <a:pPr marL="0" marR="0" lvl="0" indent="0" algn="r"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Advice about  self-help </a:t>
            </a:r>
          </a:p>
          <a:p>
            <a:pPr marL="0" marR="0" lvl="0" indent="0" algn="r"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resources, </a:t>
            </a:r>
          </a:p>
          <a:p>
            <a:pPr marL="0" marR="0" lvl="0" indent="0" algn="r"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Including online  and books</a:t>
            </a:r>
          </a:p>
          <a:p>
            <a:pPr marL="0" marR="0" lvl="0" indent="0" algn="r"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Signposting and advice about </a:t>
            </a:r>
          </a:p>
          <a:p>
            <a:pPr marL="0" marR="0" lvl="0" indent="0" algn="r"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services</a:t>
            </a:r>
          </a:p>
          <a:p>
            <a:pPr marL="0" marR="0" lvl="0" indent="0" algn="r"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Consultation &amp; Supervision</a:t>
            </a:r>
          </a:p>
          <a:p>
            <a:pPr marL="0" marR="0" lvl="0" indent="0" algn="r"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Training &amp; coaching 	   </a:t>
            </a: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Text Box 15"/>
          <p:cNvSpPr txBox="1">
            <a:spLocks noChangeArrowheads="1"/>
          </p:cNvSpPr>
          <p:nvPr/>
        </p:nvSpPr>
        <p:spPr bwMode="auto">
          <a:xfrm>
            <a:off x="1898182" y="4044265"/>
            <a:ext cx="2127865" cy="1899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marL="0" marR="0" lvl="0" indent="0" algn="r"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Input to multi-agency work  	            </a:t>
            </a:r>
          </a:p>
          <a:p>
            <a:pPr marL="0" marR="0" lvl="0" indent="0" algn="r"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Advice on risk management</a:t>
            </a:r>
          </a:p>
          <a:p>
            <a:pPr marL="0" marR="0" lvl="0" indent="0" algn="r"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Consultation and liaison</a:t>
            </a:r>
          </a:p>
          <a:p>
            <a:pPr marL="0" marR="0" lvl="0" indent="0" algn="r"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Signposting</a:t>
            </a:r>
          </a:p>
          <a:p>
            <a:pPr marL="0" marR="0" lvl="0" indent="0" algn="r"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Support o safeguarding work</a:t>
            </a:r>
          </a:p>
          <a:p>
            <a:pPr marL="0" marR="0" lvl="0" indent="0" algn="r" defTabSz="914400" rtl="0" eaLnBrk="1" fontAlgn="base" latinLnBrk="0" hangingPunct="1">
              <a:lnSpc>
                <a:spcPct val="15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Arial" pitchFamily="34" charset="0"/>
                <a:cs typeface="Arial" pitchFamily="34" charset="0"/>
              </a:rPr>
              <a:t>Support Health and Education services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Text Box 16"/>
          <p:cNvSpPr txBox="1">
            <a:spLocks noChangeArrowheads="1"/>
          </p:cNvSpPr>
          <p:nvPr/>
        </p:nvSpPr>
        <p:spPr bwMode="auto">
          <a:xfrm>
            <a:off x="4324993" y="3973922"/>
            <a:ext cx="2831290" cy="28840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en-US" sz="1200" b="0" i="0" u="none" strike="noStrike" cap="none" normalizeH="0" baseline="0" dirty="0" smtClean="0">
                <a:ln>
                  <a:noFill/>
                </a:ln>
                <a:solidFill>
                  <a:srgbClr val="000000"/>
                </a:solidFill>
                <a:effectLst/>
                <a:latin typeface="Arial" pitchFamily="34" charset="0"/>
                <a:cs typeface="Arial" pitchFamily="34" charset="0"/>
              </a:rPr>
              <a:t>          Outcome monitored, goal </a:t>
            </a:r>
          </a:p>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en-US" sz="1200" b="0" i="0" u="none" strike="noStrike" cap="none" normalizeH="0" baseline="0" dirty="0" smtClean="0">
                <a:ln>
                  <a:noFill/>
                </a:ln>
                <a:solidFill>
                  <a:srgbClr val="000000"/>
                </a:solidFill>
                <a:effectLst/>
                <a:latin typeface="Arial" pitchFamily="34" charset="0"/>
                <a:cs typeface="Arial" pitchFamily="34" charset="0"/>
              </a:rPr>
              <a:t>     focussed, best evidence </a:t>
            </a:r>
          </a:p>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en-US" sz="1200" b="0" i="0" u="none" strike="noStrike" cap="none" normalizeH="0" baseline="0" dirty="0" smtClean="0">
                <a:ln>
                  <a:noFill/>
                </a:ln>
                <a:solidFill>
                  <a:srgbClr val="000000"/>
                </a:solidFill>
                <a:effectLst/>
                <a:latin typeface="Arial" pitchFamily="34" charset="0"/>
                <a:cs typeface="Arial" pitchFamily="34" charset="0"/>
              </a:rPr>
              <a:t>practice, on-going and / or </a:t>
            </a:r>
          </a:p>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en-US" sz="1200" b="0" i="0" u="none" strike="noStrike" cap="none" normalizeH="0" baseline="0" dirty="0" smtClean="0">
                <a:ln>
                  <a:noFill/>
                </a:ln>
                <a:solidFill>
                  <a:srgbClr val="000000"/>
                </a:solidFill>
                <a:effectLst/>
                <a:latin typeface="Arial" pitchFamily="34" charset="0"/>
                <a:cs typeface="Arial" pitchFamily="34" charset="0"/>
              </a:rPr>
              <a:t>concurrent medication and </a:t>
            </a:r>
          </a:p>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en-US" sz="1200" b="0" i="0" u="none" strike="noStrike" cap="none" normalizeH="0" baseline="0" dirty="0" smtClean="0">
                <a:ln>
                  <a:noFill/>
                </a:ln>
                <a:solidFill>
                  <a:srgbClr val="000000"/>
                </a:solidFill>
                <a:effectLst/>
                <a:latin typeface="Arial" pitchFamily="34" charset="0"/>
                <a:cs typeface="Arial" pitchFamily="34" charset="0"/>
              </a:rPr>
              <a:t>therapies guided by formulation</a:t>
            </a:r>
          </a:p>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en-US" sz="1200" b="0" i="0" u="none" strike="noStrike" cap="none" normalizeH="0" baseline="0" dirty="0" smtClean="0">
                <a:ln>
                  <a:noFill/>
                </a:ln>
                <a:solidFill>
                  <a:srgbClr val="000000"/>
                </a:solidFill>
                <a:effectLst/>
                <a:latin typeface="Arial" pitchFamily="34" charset="0"/>
                <a:cs typeface="Arial" pitchFamily="34" charset="0"/>
              </a:rPr>
              <a:t>Active case management</a:t>
            </a:r>
          </a:p>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en-US" sz="1200" b="0" i="0" u="none" strike="noStrike" cap="none" normalizeH="0" baseline="0" dirty="0" smtClean="0">
                <a:ln>
                  <a:noFill/>
                </a:ln>
                <a:solidFill>
                  <a:srgbClr val="000000"/>
                </a:solidFill>
                <a:effectLst/>
                <a:latin typeface="Arial" pitchFamily="34" charset="0"/>
                <a:cs typeface="Arial" pitchFamily="34" charset="0"/>
              </a:rPr>
              <a:t>Assessment for inpatient </a:t>
            </a:r>
          </a:p>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en-US" sz="1200" b="0" i="0" u="none" strike="noStrike" cap="none" normalizeH="0" baseline="0" dirty="0" smtClean="0">
                <a:ln>
                  <a:noFill/>
                </a:ln>
                <a:solidFill>
                  <a:srgbClr val="000000"/>
                </a:solidFill>
                <a:effectLst/>
                <a:latin typeface="Arial" pitchFamily="34" charset="0"/>
                <a:cs typeface="Arial" pitchFamily="34" charset="0"/>
              </a:rPr>
              <a:t>services</a:t>
            </a: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9431121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6777" y="-27384"/>
            <a:ext cx="9013237" cy="2862322"/>
          </a:xfrm>
          <a:prstGeom prst="rect">
            <a:avLst/>
          </a:prstGeom>
          <a:noFill/>
        </p:spPr>
        <p:txBody>
          <a:bodyPr wrap="none" rtlCol="0">
            <a:spAutoFit/>
          </a:bodyPr>
          <a:lstStyle/>
          <a:p>
            <a:pPr algn="ctr"/>
            <a:r>
              <a:rPr lang="en-GB" b="1" dirty="0" smtClean="0"/>
              <a:t>Why is school the best venue for providing STEPS-A?</a:t>
            </a:r>
          </a:p>
          <a:p>
            <a:endParaRPr lang="en-GB" dirty="0"/>
          </a:p>
          <a:p>
            <a:pPr marL="285750" indent="-285750">
              <a:buFont typeface="Arial" panose="020B0604020202020204" pitchFamily="34" charset="0"/>
              <a:buChar char="•"/>
            </a:pPr>
            <a:r>
              <a:rPr lang="en-GB" dirty="0" smtClean="0"/>
              <a:t>Aside from a ‘captive’ audience, it has ecological validity as the school context involves </a:t>
            </a:r>
          </a:p>
          <a:p>
            <a:r>
              <a:rPr lang="en-GB" dirty="0" smtClean="0"/>
              <a:t>	Significant stressors and, alongside this, practice opportunities for DBT Skills.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In addition, parental / carer influence which may interfere / confound </a:t>
            </a:r>
          </a:p>
          <a:p>
            <a:r>
              <a:rPr lang="en-GB" dirty="0" smtClean="0"/>
              <a:t>	can be limited or controlled within school environment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All round, the initial resource investment (time and £) is significant, with significant savings </a:t>
            </a:r>
          </a:p>
          <a:p>
            <a:r>
              <a:rPr lang="en-GB" dirty="0" smtClean="0"/>
              <a:t>	later for health, local authority and education</a:t>
            </a:r>
            <a:endParaRPr lang="en-GB" dirty="0"/>
          </a:p>
        </p:txBody>
      </p:sp>
      <p:sp>
        <p:nvSpPr>
          <p:cNvPr id="5" name="TextBox 4"/>
          <p:cNvSpPr txBox="1"/>
          <p:nvPr/>
        </p:nvSpPr>
        <p:spPr>
          <a:xfrm>
            <a:off x="0" y="3203098"/>
            <a:ext cx="9120014" cy="3139321"/>
          </a:xfrm>
          <a:prstGeom prst="rect">
            <a:avLst/>
          </a:prstGeom>
          <a:noFill/>
        </p:spPr>
        <p:txBody>
          <a:bodyPr wrap="square" rtlCol="0">
            <a:spAutoFit/>
          </a:bodyPr>
          <a:lstStyle/>
          <a:p>
            <a:pPr algn="ctr"/>
            <a:r>
              <a:rPr lang="en-GB" b="1" dirty="0" smtClean="0"/>
              <a:t>Options for service collaboration</a:t>
            </a:r>
          </a:p>
          <a:p>
            <a:endParaRPr lang="en-GB" dirty="0"/>
          </a:p>
          <a:p>
            <a:r>
              <a:rPr lang="en-GB" b="1" i="1" dirty="0" smtClean="0"/>
              <a:t>Option 1:  </a:t>
            </a:r>
            <a:r>
              <a:rPr lang="en-GB" dirty="0" smtClean="0"/>
              <a:t>NHS Staff provide DBT training to and teaching resources for teaching staff between March – June 2017.  Educational staff then deliver STEPS-A from September-November 2017</a:t>
            </a:r>
          </a:p>
          <a:p>
            <a:r>
              <a:rPr lang="en-GB" dirty="0" smtClean="0"/>
              <a:t>Thereafter, schools are well placed, pending positive outcomes, to deliver STEPS-A independently while still accessing monthly consultation / supervision for health referrals (</a:t>
            </a:r>
            <a:r>
              <a:rPr lang="en-GB" dirty="0" err="1" smtClean="0"/>
              <a:t>Thrive’s</a:t>
            </a:r>
            <a:r>
              <a:rPr lang="en-GB" dirty="0" smtClean="0"/>
              <a:t> Step Up if needed) and support for delivery of STEPS-A</a:t>
            </a:r>
          </a:p>
          <a:p>
            <a:endParaRPr lang="en-GB" dirty="0"/>
          </a:p>
          <a:p>
            <a:r>
              <a:rPr lang="en-GB" b="1" i="1" dirty="0" smtClean="0"/>
              <a:t>Option 2: </a:t>
            </a:r>
            <a:r>
              <a:rPr lang="en-GB" dirty="0" smtClean="0"/>
              <a:t>As above except for NHS staff facilitating / modelling STEPS-A </a:t>
            </a:r>
          </a:p>
          <a:p>
            <a:r>
              <a:rPr lang="en-GB" dirty="0" smtClean="0"/>
              <a:t>with educational staff observing and then schools delivering STEPS-A independently thereafter.  </a:t>
            </a:r>
          </a:p>
          <a:p>
            <a:endParaRPr lang="en-GB" dirty="0"/>
          </a:p>
        </p:txBody>
      </p:sp>
    </p:spTree>
    <p:extLst>
      <p:ext uri="{BB962C8B-B14F-4D97-AF65-F5344CB8AC3E}">
        <p14:creationId xmlns:p14="http://schemas.microsoft.com/office/powerpoint/2010/main" val="33414155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00"/>
            <a:ext cx="8229600" cy="1143000"/>
          </a:xfrm>
        </p:spPr>
        <p:txBody>
          <a:bodyPr/>
          <a:lstStyle/>
          <a:p>
            <a:r>
              <a:rPr lang="en-GB" dirty="0" smtClean="0"/>
              <a:t>STEPS-A Choices?</a:t>
            </a:r>
            <a:endParaRPr lang="en-GB" dirty="0"/>
          </a:p>
        </p:txBody>
      </p:sp>
      <p:sp>
        <p:nvSpPr>
          <p:cNvPr id="3" name="Content Placeholder 2"/>
          <p:cNvSpPr>
            <a:spLocks noGrp="1"/>
          </p:cNvSpPr>
          <p:nvPr>
            <p:ph idx="1"/>
          </p:nvPr>
        </p:nvSpPr>
        <p:spPr>
          <a:xfrm>
            <a:off x="457200" y="1279301"/>
            <a:ext cx="8229600" cy="4525963"/>
          </a:xfrm>
        </p:spPr>
        <p:txBody>
          <a:bodyPr>
            <a:normAutofit fontScale="62500" lnSpcReduction="20000"/>
          </a:bodyPr>
          <a:lstStyle/>
          <a:p>
            <a:pPr>
              <a:lnSpc>
                <a:spcPct val="170000"/>
              </a:lnSpc>
            </a:pPr>
            <a:r>
              <a:rPr lang="en-GB" dirty="0" smtClean="0"/>
              <a:t>Deliver to a school or open offer to all 12 local secondary schools?</a:t>
            </a:r>
          </a:p>
          <a:p>
            <a:pPr>
              <a:lnSpc>
                <a:spcPct val="170000"/>
              </a:lnSpc>
            </a:pPr>
            <a:r>
              <a:rPr lang="en-GB" dirty="0" smtClean="0"/>
              <a:t>Ideal Year Group input, Year 8?</a:t>
            </a:r>
          </a:p>
          <a:p>
            <a:pPr>
              <a:lnSpc>
                <a:spcPct val="170000"/>
              </a:lnSpc>
            </a:pPr>
            <a:r>
              <a:rPr lang="en-GB" dirty="0" smtClean="0"/>
              <a:t>Extend PSHE Mindfulness programmes that already exist in some schools?</a:t>
            </a:r>
          </a:p>
          <a:p>
            <a:pPr>
              <a:lnSpc>
                <a:spcPct val="170000"/>
              </a:lnSpc>
            </a:pPr>
            <a:r>
              <a:rPr lang="en-GB" dirty="0" smtClean="0"/>
              <a:t>Student Inclusion to selected or closed (versus open) teaching groups or delivered to whole year group?</a:t>
            </a:r>
          </a:p>
          <a:p>
            <a:pPr>
              <a:lnSpc>
                <a:spcPct val="170000"/>
              </a:lnSpc>
            </a:pPr>
            <a:r>
              <a:rPr lang="en-GB" dirty="0" smtClean="0"/>
              <a:t>Training subjects can extend beyond STEPS-A to holistically include DBT, Attachment and Personality Disorder) alongside earlier / better identification of Emerging Personality Disorder or other referrals to Health Young Minds via consultation / supervision / training</a:t>
            </a:r>
          </a:p>
          <a:p>
            <a:endParaRPr lang="en-GB" dirty="0"/>
          </a:p>
        </p:txBody>
      </p:sp>
    </p:spTree>
    <p:extLst>
      <p:ext uri="{BB962C8B-B14F-4D97-AF65-F5344CB8AC3E}">
        <p14:creationId xmlns:p14="http://schemas.microsoft.com/office/powerpoint/2010/main" val="16274323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Two final questions :</a:t>
            </a:r>
            <a:endParaRPr lang="en-GB" dirty="0"/>
          </a:p>
        </p:txBody>
      </p:sp>
      <p:sp>
        <p:nvSpPr>
          <p:cNvPr id="3" name="Content Placeholder 2"/>
          <p:cNvSpPr>
            <a:spLocks noGrp="1"/>
          </p:cNvSpPr>
          <p:nvPr>
            <p:ph idx="1"/>
          </p:nvPr>
        </p:nvSpPr>
        <p:spPr/>
        <p:txBody>
          <a:bodyPr/>
          <a:lstStyle/>
          <a:p>
            <a:pPr marL="514350" indent="-514350">
              <a:buAutoNum type="arabicPeriod"/>
            </a:pPr>
            <a:r>
              <a:rPr lang="en-GB" dirty="0" smtClean="0"/>
              <a:t>Would this be beneficial to young people in short-term and for their adult life skills (managing loss / change; social belonging, managing social hierarchy and their identity)</a:t>
            </a:r>
          </a:p>
          <a:p>
            <a:pPr marL="514350" indent="-514350">
              <a:buAutoNum type="arabicPeriod"/>
            </a:pPr>
            <a:r>
              <a:rPr lang="en-GB" dirty="0" smtClean="0"/>
              <a:t>Would agencies be willing to consider and have capacity to engage STEPS-A, for training, delivery and consultancy?</a:t>
            </a:r>
            <a:endParaRPr lang="en-GB" dirty="0"/>
          </a:p>
        </p:txBody>
      </p:sp>
    </p:spTree>
    <p:extLst>
      <p:ext uri="{BB962C8B-B14F-4D97-AF65-F5344CB8AC3E}">
        <p14:creationId xmlns:p14="http://schemas.microsoft.com/office/powerpoint/2010/main" val="39305865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 &amp; A</a:t>
            </a:r>
            <a:endParaRPr lang="en-GB" dirty="0"/>
          </a:p>
        </p:txBody>
      </p:sp>
      <p:sp>
        <p:nvSpPr>
          <p:cNvPr id="3" name="Content Placeholder 2"/>
          <p:cNvSpPr>
            <a:spLocks noGrp="1"/>
          </p:cNvSpPr>
          <p:nvPr>
            <p:ph idx="1"/>
          </p:nvPr>
        </p:nvSpPr>
        <p:spPr/>
        <p:txBody>
          <a:bodyPr>
            <a:normAutofit fontScale="62500" lnSpcReduction="20000"/>
          </a:bodyPr>
          <a:lstStyle/>
          <a:p>
            <a:r>
              <a:rPr lang="en-GB" b="1" dirty="0" smtClean="0"/>
              <a:t>How can education staff support the young person doing DBT?</a:t>
            </a:r>
          </a:p>
          <a:p>
            <a:pPr marL="0" indent="0">
              <a:buNone/>
            </a:pPr>
            <a:endParaRPr lang="en-GB" dirty="0"/>
          </a:p>
          <a:p>
            <a:pPr marL="0" indent="0">
              <a:buNone/>
            </a:pPr>
            <a:r>
              <a:rPr lang="en-GB" dirty="0" smtClean="0"/>
              <a:t>One of the cornerstones of DBT is the limitations of the individual DBT therapist and DBT Team to keep boundaries and not share information with agencies, parents, friends, etc.  This is important for 3 main reasons: to foster trust with the YP; to promote their problem solving; and to avoid the therapist becoming distracted, overwhelmed or confused about therapeutic goals.  Despite this, the best way of agencies supporting DBT provision is to adopt a curious stance and ask the young person what skills they are currently learning at college or in their one-to-one.  If willing, their attempt to explain the DBT skills will help consolidate their learning.  Clarification, modelling and role play with staff can then follow if the YP is willing  and if there’s time / opportunity.  This is usually a rewarding experience that is enjoyable for both the YP and staff as it makes the skills more practical / real and often staff have really valuable experiences or examples to share with the YP – so other ways of scaffolding the DBT skills and how they can be applied is really useful for the YP’s development over the 24-week programme.</a:t>
            </a:r>
            <a:endParaRPr lang="en-GB" dirty="0"/>
          </a:p>
        </p:txBody>
      </p:sp>
    </p:spTree>
    <p:extLst>
      <p:ext uri="{BB962C8B-B14F-4D97-AF65-F5344CB8AC3E}">
        <p14:creationId xmlns:p14="http://schemas.microsoft.com/office/powerpoint/2010/main" val="459578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99792" y="116632"/>
            <a:ext cx="3619773" cy="369332"/>
          </a:xfrm>
          <a:prstGeom prst="rect">
            <a:avLst/>
          </a:prstGeom>
          <a:noFill/>
        </p:spPr>
        <p:txBody>
          <a:bodyPr wrap="none" rtlCol="0">
            <a:spAutoFit/>
          </a:bodyPr>
          <a:lstStyle/>
          <a:p>
            <a:r>
              <a:rPr lang="en-GB" dirty="0" smtClean="0"/>
              <a:t>Intensive Training for Trust-wide DBT</a:t>
            </a:r>
            <a:endParaRPr lang="en-GB"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5148" y="692696"/>
            <a:ext cx="10219556" cy="6049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93191" y="3717684"/>
            <a:ext cx="3275856" cy="648072"/>
          </a:xfrm>
          <a:prstGeom prst="rect">
            <a:avLst/>
          </a:prstGeom>
          <a:noFill/>
        </p:spPr>
        <p:txBody>
          <a:bodyPr wrap="square" rtlCol="0">
            <a:spAutoFit/>
          </a:bodyPr>
          <a:lstStyle/>
          <a:p>
            <a:r>
              <a:rPr lang="en-GB" dirty="0" smtClean="0"/>
              <a:t>Variable standards across large footprint</a:t>
            </a:r>
            <a:endParaRPr lang="en-GB" dirty="0"/>
          </a:p>
        </p:txBody>
      </p:sp>
      <p:sp>
        <p:nvSpPr>
          <p:cNvPr id="5" name="TextBox 4"/>
          <p:cNvSpPr txBox="1"/>
          <p:nvPr/>
        </p:nvSpPr>
        <p:spPr>
          <a:xfrm>
            <a:off x="6444209" y="1772816"/>
            <a:ext cx="2699792" cy="646331"/>
          </a:xfrm>
          <a:prstGeom prst="rect">
            <a:avLst/>
          </a:prstGeom>
          <a:noFill/>
        </p:spPr>
        <p:txBody>
          <a:bodyPr wrap="square" rtlCol="0">
            <a:spAutoFit/>
          </a:bodyPr>
          <a:lstStyle/>
          <a:p>
            <a:r>
              <a:rPr lang="en-GB" dirty="0" smtClean="0"/>
              <a:t>Variation  in commitment &amp; availability</a:t>
            </a:r>
            <a:endParaRPr lang="en-GB" dirty="0"/>
          </a:p>
        </p:txBody>
      </p:sp>
      <p:sp>
        <p:nvSpPr>
          <p:cNvPr id="6" name="TextBox 5"/>
          <p:cNvSpPr txBox="1"/>
          <p:nvPr/>
        </p:nvSpPr>
        <p:spPr>
          <a:xfrm>
            <a:off x="16986" y="1404736"/>
            <a:ext cx="1945084" cy="369332"/>
          </a:xfrm>
          <a:prstGeom prst="rect">
            <a:avLst/>
          </a:prstGeom>
          <a:noFill/>
        </p:spPr>
        <p:txBody>
          <a:bodyPr wrap="none" rtlCol="0">
            <a:spAutoFit/>
          </a:bodyPr>
          <a:lstStyle/>
          <a:p>
            <a:r>
              <a:rPr lang="en-GB" dirty="0" smtClean="0"/>
              <a:t>Logistics Challenge</a:t>
            </a:r>
            <a:endParaRPr lang="en-GB" dirty="0"/>
          </a:p>
        </p:txBody>
      </p:sp>
      <p:sp>
        <p:nvSpPr>
          <p:cNvPr id="7" name="TextBox 6"/>
          <p:cNvSpPr txBox="1"/>
          <p:nvPr/>
        </p:nvSpPr>
        <p:spPr>
          <a:xfrm>
            <a:off x="7640300" y="5661248"/>
            <a:ext cx="1208216" cy="369332"/>
          </a:xfrm>
          <a:prstGeom prst="rect">
            <a:avLst/>
          </a:prstGeom>
          <a:noFill/>
        </p:spPr>
        <p:txBody>
          <a:bodyPr wrap="none" rtlCol="0">
            <a:spAutoFit/>
          </a:bodyPr>
          <a:lstStyle/>
          <a:p>
            <a:r>
              <a:rPr lang="en-GB" dirty="0" smtClean="0"/>
              <a:t>Leadership</a:t>
            </a:r>
            <a:endParaRPr lang="en-GB" dirty="0"/>
          </a:p>
        </p:txBody>
      </p:sp>
      <p:sp>
        <p:nvSpPr>
          <p:cNvPr id="8" name="TextBox 7"/>
          <p:cNvSpPr txBox="1"/>
          <p:nvPr/>
        </p:nvSpPr>
        <p:spPr>
          <a:xfrm>
            <a:off x="193191" y="2543873"/>
            <a:ext cx="1728192" cy="646331"/>
          </a:xfrm>
          <a:prstGeom prst="rect">
            <a:avLst/>
          </a:prstGeom>
          <a:noFill/>
          <a:ln>
            <a:solidFill>
              <a:srgbClr val="FF0000"/>
            </a:solidFill>
          </a:ln>
        </p:spPr>
        <p:txBody>
          <a:bodyPr wrap="square" rtlCol="0">
            <a:spAutoFit/>
          </a:bodyPr>
          <a:lstStyle/>
          <a:p>
            <a:pPr algn="ctr"/>
            <a:r>
              <a:rPr lang="en-GB" b="1" dirty="0" smtClean="0">
                <a:solidFill>
                  <a:srgbClr val="FF0000"/>
                </a:solidFill>
              </a:rPr>
              <a:t>Hope / Horizon Unit</a:t>
            </a:r>
            <a:endParaRPr lang="en-GB" b="1" dirty="0">
              <a:solidFill>
                <a:srgbClr val="FF0000"/>
              </a:solidFill>
            </a:endParaRPr>
          </a:p>
        </p:txBody>
      </p:sp>
    </p:spTree>
    <p:extLst>
      <p:ext uri="{BB962C8B-B14F-4D97-AF65-F5344CB8AC3E}">
        <p14:creationId xmlns:p14="http://schemas.microsoft.com/office/powerpoint/2010/main" val="9681950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93204" y="-24340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b="1" smtClean="0">
                <a:solidFill>
                  <a:srgbClr val="0070C0"/>
                </a:solidFill>
              </a:rPr>
              <a:t>Future Developments / Aspirations</a:t>
            </a:r>
            <a:endParaRPr lang="en-GB" sz="2400" b="1" dirty="0">
              <a:solidFill>
                <a:srgbClr val="0070C0"/>
              </a:solidFill>
            </a:endParaRPr>
          </a:p>
        </p:txBody>
      </p:sp>
      <p:sp>
        <p:nvSpPr>
          <p:cNvPr id="5" name="Content Placeholder 2"/>
          <p:cNvSpPr txBox="1">
            <a:spLocks/>
          </p:cNvSpPr>
          <p:nvPr/>
        </p:nvSpPr>
        <p:spPr>
          <a:xfrm>
            <a:off x="0" y="692696"/>
            <a:ext cx="9144000" cy="154076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514350" indent="-514350" algn="l">
              <a:buFont typeface="+mj-lt"/>
              <a:buAutoNum type="arabicPeriod"/>
            </a:pPr>
            <a:r>
              <a:rPr lang="en-GB" sz="2000" dirty="0" smtClean="0">
                <a:solidFill>
                  <a:schemeClr val="tx1"/>
                </a:solidFill>
              </a:rPr>
              <a:t>Trust-wide DBT, consistent standards</a:t>
            </a:r>
          </a:p>
          <a:p>
            <a:pPr marL="514350" indent="-514350" algn="l">
              <a:buFont typeface="+mj-lt"/>
              <a:buAutoNum type="arabicPeriod"/>
            </a:pPr>
            <a:r>
              <a:rPr lang="en-GB" sz="2000" dirty="0" smtClean="0">
                <a:solidFill>
                  <a:schemeClr val="tx1"/>
                </a:solidFill>
              </a:rPr>
              <a:t>Preventative: Health and Social budgets for DBT STEPS-A</a:t>
            </a:r>
          </a:p>
          <a:p>
            <a:pPr marL="514350" indent="-514350" algn="l">
              <a:buFont typeface="+mj-lt"/>
              <a:buAutoNum type="arabicPeriod"/>
            </a:pPr>
            <a:r>
              <a:rPr lang="en-GB" sz="2000" dirty="0" smtClean="0">
                <a:solidFill>
                  <a:schemeClr val="tx1"/>
                </a:solidFill>
              </a:rPr>
              <a:t>Extension of community DBT, working in to inpatient – for transitions and parents</a:t>
            </a:r>
          </a:p>
          <a:p>
            <a:pPr marL="514350" indent="-514350" algn="l">
              <a:buFont typeface="+mj-lt"/>
              <a:buAutoNum type="arabicPeriod"/>
            </a:pPr>
            <a:r>
              <a:rPr lang="en-GB" sz="2000" dirty="0" smtClean="0">
                <a:solidFill>
                  <a:schemeClr val="tx1"/>
                </a:solidFill>
              </a:rPr>
              <a:t>Adult DBT Services link, see below</a:t>
            </a:r>
            <a:endParaRPr lang="en-GB" sz="2000" dirty="0">
              <a:solidFill>
                <a:schemeClr val="tx1"/>
              </a:solidFill>
            </a:endParaRPr>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48064" y="1916833"/>
            <a:ext cx="3995936" cy="23655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35423" y="3646179"/>
            <a:ext cx="7764113" cy="4247317"/>
          </a:xfrm>
          <a:prstGeom prst="rect">
            <a:avLst/>
          </a:prstGeom>
          <a:noFill/>
        </p:spPr>
        <p:txBody>
          <a:bodyPr wrap="none" rtlCol="0">
            <a:spAutoFit/>
          </a:bodyPr>
          <a:lstStyle/>
          <a:p>
            <a:r>
              <a:rPr lang="en-GB" b="1" dirty="0" smtClean="0"/>
              <a:t>Adult Personality Disorder Pathway</a:t>
            </a:r>
          </a:p>
          <a:p>
            <a:endParaRPr lang="en-GB" b="1" dirty="0"/>
          </a:p>
          <a:p>
            <a:r>
              <a:rPr lang="en-GB" dirty="0"/>
              <a:t>Psychiatry and CMHT refer to Secondary Care for DBT then consider pathways to </a:t>
            </a:r>
          </a:p>
          <a:p>
            <a:r>
              <a:rPr lang="en-GB" dirty="0"/>
              <a:t>Democratic Therapeutic Community or DBT</a:t>
            </a:r>
          </a:p>
          <a:p>
            <a:endParaRPr lang="en-GB" dirty="0" smtClean="0"/>
          </a:p>
          <a:p>
            <a:r>
              <a:rPr lang="en-GB" dirty="0" smtClean="0"/>
              <a:t>DBT offered to Very High Tariff clients only due to severe risk and </a:t>
            </a:r>
          </a:p>
          <a:p>
            <a:r>
              <a:rPr lang="en-GB" dirty="0" smtClean="0"/>
              <a:t>Extreme service disruption</a:t>
            </a:r>
          </a:p>
          <a:p>
            <a:endParaRPr lang="en-GB" dirty="0"/>
          </a:p>
          <a:p>
            <a:r>
              <a:rPr lang="en-GB" dirty="0" smtClean="0"/>
              <a:t>DBT notably a scare resource with limits set</a:t>
            </a:r>
          </a:p>
          <a:p>
            <a:endParaRPr lang="en-GB" dirty="0"/>
          </a:p>
          <a:p>
            <a:r>
              <a:rPr lang="en-GB" dirty="0" smtClean="0"/>
              <a:t>Therapists allocation often capped, e.g. 2-4 clients per year</a:t>
            </a:r>
          </a:p>
          <a:p>
            <a:endParaRPr lang="en-GB" dirty="0"/>
          </a:p>
          <a:p>
            <a:endParaRPr lang="en-GB" dirty="0" smtClean="0"/>
          </a:p>
          <a:p>
            <a:endParaRPr lang="en-GB" dirty="0"/>
          </a:p>
          <a:p>
            <a:endParaRPr lang="en-GB" dirty="0"/>
          </a:p>
        </p:txBody>
      </p:sp>
    </p:spTree>
    <p:extLst>
      <p:ext uri="{BB962C8B-B14F-4D97-AF65-F5344CB8AC3E}">
        <p14:creationId xmlns:p14="http://schemas.microsoft.com/office/powerpoint/2010/main" val="31222742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771" y="980728"/>
            <a:ext cx="9144000" cy="4524315"/>
          </a:xfrm>
          <a:prstGeom prst="rect">
            <a:avLst/>
          </a:prstGeom>
        </p:spPr>
        <p:txBody>
          <a:bodyPr wrap="square">
            <a:spAutoFit/>
          </a:bodyPr>
          <a:lstStyle/>
          <a:p>
            <a:r>
              <a:rPr lang="en-GB" dirty="0" smtClean="0">
                <a:latin typeface="Arial" panose="020B0604020202020204" pitchFamily="34" charset="0"/>
                <a:cs typeface="Arial" panose="020B0604020202020204" pitchFamily="34" charset="0"/>
              </a:rPr>
              <a:t>A wide geographical footprint with good agency and service links.</a:t>
            </a:r>
          </a:p>
          <a:p>
            <a:endParaRPr lang="en-GB" dirty="0">
              <a:latin typeface="Arial" panose="020B0604020202020204" pitchFamily="34" charset="0"/>
              <a:cs typeface="Arial" panose="020B0604020202020204" pitchFamily="34" charset="0"/>
            </a:endParaRPr>
          </a:p>
          <a:p>
            <a:r>
              <a:rPr lang="en-GB" dirty="0" smtClean="0">
                <a:latin typeface="Arial" panose="020B0604020202020204" pitchFamily="34" charset="0"/>
                <a:cs typeface="Arial" panose="020B0604020202020204" pitchFamily="34" charset="0"/>
              </a:rPr>
              <a:t>The </a:t>
            </a:r>
            <a:r>
              <a:rPr lang="en-GB" dirty="0">
                <a:latin typeface="Arial" panose="020B0604020202020204" pitchFamily="34" charset="0"/>
                <a:cs typeface="Arial" panose="020B0604020202020204" pitchFamily="34" charset="0"/>
              </a:rPr>
              <a:t>Rochdale Borough Child Health Profile (March 2014) shows that hospital admissions rate for mental health conditions in the under 17’s is broadly in line with the England average, whilst admissions relating to self-harm (10-14 years) is slightly higher than the England average.</a:t>
            </a:r>
          </a:p>
          <a:p>
            <a:r>
              <a:rPr lang="en-GB"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Rochdale has high numbers of cared for children in comparison to the national average. </a:t>
            </a:r>
            <a:endParaRPr lang="en-GB" dirty="0" smtClean="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In addition there are high numbers of </a:t>
            </a:r>
            <a:r>
              <a:rPr lang="en-GB" dirty="0" smtClean="0">
                <a:latin typeface="Arial" panose="020B0604020202020204" pitchFamily="34" charset="0"/>
                <a:cs typeface="Arial" panose="020B0604020202020204" pitchFamily="34" charset="0"/>
              </a:rPr>
              <a:t>Out of Area children </a:t>
            </a:r>
            <a:r>
              <a:rPr lang="en-GB" dirty="0">
                <a:latin typeface="Arial" panose="020B0604020202020204" pitchFamily="34" charset="0"/>
                <a:cs typeface="Arial" panose="020B0604020202020204" pitchFamily="34" charset="0"/>
              </a:rPr>
              <a:t>and young people placed in private residential accommodation within the </a:t>
            </a:r>
            <a:r>
              <a:rPr lang="en-GB" dirty="0" smtClean="0">
                <a:latin typeface="Arial" panose="020B0604020202020204" pitchFamily="34" charset="0"/>
                <a:cs typeface="Arial" panose="020B0604020202020204" pitchFamily="34" charset="0"/>
              </a:rPr>
              <a:t>Borough.</a:t>
            </a:r>
          </a:p>
          <a:p>
            <a:endParaRPr lang="en-GB" dirty="0">
              <a:latin typeface="Arial" panose="020B0604020202020204" pitchFamily="34" charset="0"/>
              <a:cs typeface="Arial" panose="020B0604020202020204" pitchFamily="34" charset="0"/>
            </a:endParaRPr>
          </a:p>
          <a:p>
            <a:r>
              <a:rPr lang="en-GB" dirty="0" smtClean="0">
                <a:latin typeface="Arial" panose="020B0604020202020204" pitchFamily="34" charset="0"/>
                <a:cs typeface="Arial" panose="020B0604020202020204" pitchFamily="34" charset="0"/>
              </a:rPr>
              <a:t>Business and Strategy meetings are imminent to develop Trust vision for ‘crisis prevention’ services like DBT into local boroughs within North Sector (Rochdale, Bury and Oldham)</a:t>
            </a:r>
          </a:p>
        </p:txBody>
      </p:sp>
      <p:sp>
        <p:nvSpPr>
          <p:cNvPr id="13" name="TextBox 12"/>
          <p:cNvSpPr txBox="1"/>
          <p:nvPr/>
        </p:nvSpPr>
        <p:spPr>
          <a:xfrm>
            <a:off x="1907704" y="-27384"/>
            <a:ext cx="5135637" cy="369332"/>
          </a:xfrm>
          <a:prstGeom prst="rect">
            <a:avLst/>
          </a:prstGeom>
          <a:noFill/>
        </p:spPr>
        <p:txBody>
          <a:bodyPr wrap="none" rtlCol="0">
            <a:spAutoFit/>
          </a:bodyPr>
          <a:lstStyle/>
          <a:p>
            <a:r>
              <a:rPr lang="en-GB" dirty="0" smtClean="0"/>
              <a:t>Rochdale CAMHS – Client Demographics and Locality</a:t>
            </a:r>
            <a:endParaRPr lang="en-GB" dirty="0"/>
          </a:p>
        </p:txBody>
      </p:sp>
    </p:spTree>
    <p:extLst>
      <p:ext uri="{BB962C8B-B14F-4D97-AF65-F5344CB8AC3E}">
        <p14:creationId xmlns:p14="http://schemas.microsoft.com/office/powerpoint/2010/main" val="17878487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256"/>
            <a:ext cx="9144000" cy="1143000"/>
          </a:xfrm>
        </p:spPr>
        <p:txBody>
          <a:bodyPr>
            <a:normAutofit fontScale="90000"/>
          </a:bodyPr>
          <a:lstStyle/>
          <a:p>
            <a:r>
              <a:rPr lang="en-GB" dirty="0" smtClean="0"/>
              <a:t>Engagement by Adolescents and Family / Carers</a:t>
            </a:r>
            <a:endParaRPr lang="en-GB" dirty="0"/>
          </a:p>
        </p:txBody>
      </p:sp>
      <p:sp>
        <p:nvSpPr>
          <p:cNvPr id="4" name="Rectangle 3"/>
          <p:cNvSpPr/>
          <p:nvPr/>
        </p:nvSpPr>
        <p:spPr>
          <a:xfrm>
            <a:off x="0" y="1160160"/>
            <a:ext cx="9144000" cy="5755422"/>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Attendance </a:t>
            </a:r>
            <a:r>
              <a:rPr lang="en-GB" sz="1600" dirty="0" smtClean="0">
                <a:latin typeface="Arial" panose="020B0604020202020204" pitchFamily="34" charset="0"/>
                <a:cs typeface="Arial" panose="020B0604020202020204" pitchFamily="34" charset="0"/>
              </a:rPr>
              <a:t>in current cycle now (as of 20/04/16) averaging </a:t>
            </a:r>
            <a:r>
              <a:rPr lang="en-GB" sz="1600" dirty="0">
                <a:latin typeface="Arial" panose="020B0604020202020204" pitchFamily="34" charset="0"/>
                <a:cs typeface="Arial" panose="020B0604020202020204" pitchFamily="34" charset="0"/>
              </a:rPr>
              <a:t>around </a:t>
            </a:r>
            <a:r>
              <a:rPr lang="en-GB" sz="1600" dirty="0" smtClean="0">
                <a:latin typeface="Arial" panose="020B0604020202020204" pitchFamily="34" charset="0"/>
                <a:cs typeface="Arial" panose="020B0604020202020204" pitchFamily="34" charset="0"/>
              </a:rPr>
              <a:t>11 </a:t>
            </a:r>
            <a:r>
              <a:rPr lang="en-GB" sz="1600" dirty="0">
                <a:latin typeface="Arial" panose="020B0604020202020204" pitchFamily="34" charset="0"/>
                <a:cs typeface="Arial" panose="020B0604020202020204" pitchFamily="34" charset="0"/>
              </a:rPr>
              <a:t>adolescents in weekly skills group with </a:t>
            </a:r>
            <a:r>
              <a:rPr lang="en-GB" sz="1600" dirty="0" smtClean="0">
                <a:latin typeface="Arial" panose="020B0604020202020204" pitchFamily="34" charset="0"/>
                <a:cs typeface="Arial" panose="020B0604020202020204" pitchFamily="34" charset="0"/>
              </a:rPr>
              <a:t>an </a:t>
            </a:r>
            <a:r>
              <a:rPr lang="en-GB" sz="1600" dirty="0">
                <a:latin typeface="Arial" panose="020B0604020202020204" pitchFamily="34" charset="0"/>
                <a:cs typeface="Arial" panose="020B0604020202020204" pitchFamily="34" charset="0"/>
              </a:rPr>
              <a:t>average attendance of </a:t>
            </a:r>
            <a:r>
              <a:rPr lang="en-GB" sz="1600" dirty="0" smtClean="0">
                <a:latin typeface="Arial" panose="020B0604020202020204" pitchFamily="34" charset="0"/>
                <a:cs typeface="Arial" panose="020B0604020202020204" pitchFamily="34" charset="0"/>
              </a:rPr>
              <a:t>5 </a:t>
            </a:r>
            <a:r>
              <a:rPr lang="en-GB" sz="1600" dirty="0">
                <a:latin typeface="Arial" panose="020B0604020202020204" pitchFamily="34" charset="0"/>
                <a:cs typeface="Arial" panose="020B0604020202020204" pitchFamily="34" charset="0"/>
              </a:rPr>
              <a:t>parents / carers </a:t>
            </a:r>
            <a:r>
              <a:rPr lang="en-GB" sz="1600" dirty="0" smtClean="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which </a:t>
            </a:r>
            <a:r>
              <a:rPr lang="en-GB" sz="1600" dirty="0" smtClean="0">
                <a:latin typeface="Arial" panose="020B0604020202020204" pitchFamily="34" charset="0"/>
                <a:cs typeface="Arial" panose="020B0604020202020204" pitchFamily="34" charset="0"/>
              </a:rPr>
              <a:t>extends </a:t>
            </a:r>
            <a:r>
              <a:rPr lang="en-GB" sz="1600" dirty="0">
                <a:latin typeface="Arial" panose="020B0604020202020204" pitchFamily="34" charset="0"/>
                <a:cs typeface="Arial" panose="020B0604020202020204" pitchFamily="34" charset="0"/>
              </a:rPr>
              <a:t>skill group size to an average of </a:t>
            </a:r>
            <a:r>
              <a:rPr lang="en-GB" sz="1600" dirty="0" smtClean="0">
                <a:latin typeface="Arial" panose="020B0604020202020204" pitchFamily="34" charset="0"/>
                <a:cs typeface="Arial" panose="020B0604020202020204" pitchFamily="34" charset="0"/>
              </a:rPr>
              <a:t>16 </a:t>
            </a:r>
            <a:r>
              <a:rPr lang="en-GB" sz="1600" dirty="0">
                <a:latin typeface="Arial" panose="020B0604020202020204" pitchFamily="34" charset="0"/>
                <a:cs typeface="Arial" panose="020B0604020202020204" pitchFamily="34" charset="0"/>
              </a:rPr>
              <a:t>people  (both adolescents and parents / </a:t>
            </a:r>
            <a:r>
              <a:rPr lang="en-GB" sz="1600" dirty="0" smtClean="0">
                <a:latin typeface="Arial" panose="020B0604020202020204" pitchFamily="34" charset="0"/>
                <a:cs typeface="Arial" panose="020B0604020202020204" pitchFamily="34" charset="0"/>
              </a:rPr>
              <a:t>carers).   </a:t>
            </a:r>
          </a:p>
          <a:p>
            <a:endParaRPr lang="en-GB" sz="1600" dirty="0">
              <a:latin typeface="Arial" panose="020B0604020202020204" pitchFamily="34" charset="0"/>
              <a:cs typeface="Arial" panose="020B0604020202020204" pitchFamily="34" charset="0"/>
            </a:endParaRPr>
          </a:p>
          <a:p>
            <a:r>
              <a:rPr lang="en-GB" sz="1600" dirty="0" smtClean="0">
                <a:latin typeface="Arial" panose="020B0604020202020204" pitchFamily="34" charset="0"/>
                <a:cs typeface="Arial" panose="020B0604020202020204" pitchFamily="34" charset="0"/>
              </a:rPr>
              <a:t>A full analysis of ROM Quantitative data will be completed after two full cycles of DBT.  Qualitative feedback from young people, parent and carers: see selection below:</a:t>
            </a:r>
          </a:p>
          <a:p>
            <a:endParaRPr lang="en-GB" sz="1600" dirty="0">
              <a:latin typeface="Arial" panose="020B0604020202020204" pitchFamily="34" charset="0"/>
              <a:cs typeface="Arial" panose="020B0604020202020204" pitchFamily="34" charset="0"/>
            </a:endParaRPr>
          </a:p>
          <a:p>
            <a:r>
              <a:rPr lang="en-GB" sz="1600" dirty="0" smtClean="0">
                <a:latin typeface="Arial" panose="020B0604020202020204" pitchFamily="34" charset="0"/>
                <a:cs typeface="Arial" panose="020B0604020202020204" pitchFamily="34" charset="0"/>
              </a:rPr>
              <a:t>Young Person: “</a:t>
            </a:r>
            <a:r>
              <a:rPr lang="en-GB" sz="1600" b="1" i="1" dirty="0" smtClean="0">
                <a:latin typeface="Arial" panose="020B0604020202020204" pitchFamily="34" charset="0"/>
                <a:cs typeface="Arial" panose="020B0604020202020204" pitchFamily="34" charset="0"/>
              </a:rPr>
              <a:t>I thought it was going to be awkward and pointless…You actually use the skills you learn which I thought I never would</a:t>
            </a:r>
            <a:r>
              <a:rPr lang="en-GB" sz="1600" dirty="0" smtClean="0">
                <a:latin typeface="Arial" panose="020B0604020202020204" pitchFamily="34" charset="0"/>
                <a:cs typeface="Arial" panose="020B0604020202020204" pitchFamily="34" charset="0"/>
              </a:rPr>
              <a:t>”</a:t>
            </a:r>
          </a:p>
          <a:p>
            <a:endParaRPr lang="en-GB" sz="1600" dirty="0">
              <a:latin typeface="Arial" panose="020B0604020202020204" pitchFamily="34" charset="0"/>
              <a:cs typeface="Arial" panose="020B0604020202020204" pitchFamily="34" charset="0"/>
            </a:endParaRPr>
          </a:p>
          <a:p>
            <a:r>
              <a:rPr lang="en-GB" sz="1600" dirty="0" smtClean="0">
                <a:latin typeface="Arial" panose="020B0604020202020204" pitchFamily="34" charset="0"/>
                <a:cs typeface="Arial" panose="020B0604020202020204" pitchFamily="34" charset="0"/>
              </a:rPr>
              <a:t>Young Person: “</a:t>
            </a:r>
            <a:r>
              <a:rPr lang="en-GB" sz="1600" b="1" i="1" dirty="0" smtClean="0">
                <a:latin typeface="Arial" panose="020B0604020202020204" pitchFamily="34" charset="0"/>
                <a:cs typeface="Arial" panose="020B0604020202020204" pitchFamily="34" charset="0"/>
              </a:rPr>
              <a:t>Really didn’t want to come, refusing to come…Now I’m glad I came and </a:t>
            </a:r>
            <a:r>
              <a:rPr lang="en-GB" sz="1600" b="1" i="1" dirty="0" err="1" smtClean="0">
                <a:latin typeface="Arial" panose="020B0604020202020204" pitchFamily="34" charset="0"/>
                <a:cs typeface="Arial" panose="020B0604020202020204" pitchFamily="34" charset="0"/>
              </a:rPr>
              <a:t>wanna</a:t>
            </a:r>
            <a:r>
              <a:rPr lang="en-GB" sz="1600" b="1" i="1" dirty="0" smtClean="0">
                <a:latin typeface="Arial" panose="020B0604020202020204" pitchFamily="34" charset="0"/>
                <a:cs typeface="Arial" panose="020B0604020202020204" pitchFamily="34" charset="0"/>
              </a:rPr>
              <a:t> do it again</a:t>
            </a:r>
            <a:r>
              <a:rPr lang="en-GB" sz="1600" dirty="0" smtClean="0">
                <a:latin typeface="Arial" panose="020B0604020202020204" pitchFamily="34" charset="0"/>
                <a:cs typeface="Arial" panose="020B0604020202020204" pitchFamily="34" charset="0"/>
              </a:rPr>
              <a:t>”</a:t>
            </a:r>
          </a:p>
          <a:p>
            <a:endParaRPr lang="en-GB" sz="1600" dirty="0">
              <a:latin typeface="Arial" panose="020B0604020202020204" pitchFamily="34" charset="0"/>
              <a:cs typeface="Arial" panose="020B0604020202020204" pitchFamily="34" charset="0"/>
            </a:endParaRPr>
          </a:p>
          <a:p>
            <a:r>
              <a:rPr lang="en-GB" sz="1600" dirty="0" smtClean="0">
                <a:latin typeface="Arial" panose="020B0604020202020204" pitchFamily="34" charset="0"/>
                <a:cs typeface="Arial" panose="020B0604020202020204" pitchFamily="34" charset="0"/>
              </a:rPr>
              <a:t>Young Person’s Carer: “</a:t>
            </a:r>
            <a:r>
              <a:rPr lang="en-GB" sz="1600" b="1" i="1" dirty="0" smtClean="0">
                <a:latin typeface="Arial" panose="020B0604020202020204" pitchFamily="34" charset="0"/>
                <a:cs typeface="Arial" panose="020B0604020202020204" pitchFamily="34" charset="0"/>
              </a:rPr>
              <a:t>I was thinking how to handle H.  She is a difficult child (in comparison) to my other children.  I needed help to understand her….I find coming to these sessions has helped me a huge amount.  I have learned to put the strategies learned from these sessions into action.  And it has helped dramatically.  Thank you</a:t>
            </a:r>
            <a:r>
              <a:rPr lang="en-GB" sz="1600" dirty="0" smtClean="0">
                <a:latin typeface="Arial" panose="020B0604020202020204" pitchFamily="34" charset="0"/>
                <a:cs typeface="Arial" panose="020B0604020202020204" pitchFamily="34" charset="0"/>
              </a:rPr>
              <a:t>.”</a:t>
            </a:r>
          </a:p>
          <a:p>
            <a:endParaRPr lang="en-GB" sz="1600" dirty="0" smtClean="0">
              <a:latin typeface="Arial" panose="020B0604020202020204" pitchFamily="34" charset="0"/>
              <a:cs typeface="Arial" panose="020B0604020202020204" pitchFamily="34" charset="0"/>
            </a:endParaRPr>
          </a:p>
          <a:p>
            <a:r>
              <a:rPr lang="en-GB" sz="1600" dirty="0" smtClean="0">
                <a:latin typeface="Arial" panose="020B0604020202020204" pitchFamily="34" charset="0"/>
                <a:cs typeface="Arial" panose="020B0604020202020204" pitchFamily="34" charset="0"/>
              </a:rPr>
              <a:t>Interpreter for above YP and mother: “</a:t>
            </a:r>
            <a:r>
              <a:rPr lang="en-GB" sz="1600" b="1" i="1" dirty="0" smtClean="0">
                <a:latin typeface="Arial" panose="020B0604020202020204" pitchFamily="34" charset="0"/>
                <a:cs typeface="Arial" panose="020B0604020202020204" pitchFamily="34" charset="0"/>
              </a:rPr>
              <a:t>I didn’t have a clue to be honest and what these sessions are for….Because I have children of my own these sessions have taught me a lot.  I do put these techniques into practice and find it helps.  We have less debates with children…these sessions have helped me understand other people and be calm.  Great work</a:t>
            </a:r>
            <a:r>
              <a:rPr lang="en-GB" sz="1600" dirty="0" smtClean="0">
                <a:latin typeface="Arial" panose="020B0604020202020204" pitchFamily="34" charset="0"/>
                <a:cs typeface="Arial" panose="020B0604020202020204" pitchFamily="34" charset="0"/>
              </a:rPr>
              <a:t>.”</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7426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Qualitative Outcomes are Positive</a:t>
            </a:r>
            <a:endParaRPr lang="en-GB" dirty="0"/>
          </a:p>
        </p:txBody>
      </p:sp>
      <p:sp>
        <p:nvSpPr>
          <p:cNvPr id="3" name="Content Placeholder 2"/>
          <p:cNvSpPr>
            <a:spLocks noGrp="1"/>
          </p:cNvSpPr>
          <p:nvPr>
            <p:ph idx="1"/>
          </p:nvPr>
        </p:nvSpPr>
        <p:spPr/>
        <p:txBody>
          <a:bodyPr>
            <a:normAutofit fontScale="70000" lnSpcReduction="20000"/>
          </a:bodyPr>
          <a:lstStyle/>
          <a:p>
            <a:r>
              <a:rPr lang="en-GB" dirty="0" smtClean="0"/>
              <a:t>Investment: Value for Money?</a:t>
            </a:r>
            <a:endParaRPr lang="en-GB" dirty="0"/>
          </a:p>
          <a:p>
            <a:r>
              <a:rPr lang="en-GB" dirty="0" smtClean="0"/>
              <a:t>Clinical Benefits….</a:t>
            </a:r>
          </a:p>
          <a:p>
            <a:pPr marL="0" indent="0">
              <a:buNone/>
            </a:pPr>
            <a:endParaRPr lang="en-GB" dirty="0" smtClean="0"/>
          </a:p>
          <a:p>
            <a:pPr marL="0" indent="0">
              <a:buNone/>
            </a:pPr>
            <a:endParaRPr lang="en-GB" dirty="0" smtClean="0"/>
          </a:p>
          <a:p>
            <a:pPr marL="0" indent="0">
              <a:buNone/>
            </a:pPr>
            <a:endParaRPr lang="en-GB" dirty="0"/>
          </a:p>
          <a:p>
            <a:pPr marL="0" indent="0">
              <a:buNone/>
            </a:pPr>
            <a:endParaRPr lang="en-GB" dirty="0" smtClean="0"/>
          </a:p>
          <a:p>
            <a:pPr marL="0" indent="0">
              <a:buNone/>
            </a:pPr>
            <a:endParaRPr lang="en-GB" dirty="0"/>
          </a:p>
          <a:p>
            <a:pPr marL="0" indent="0">
              <a:buNone/>
            </a:pPr>
            <a:r>
              <a:rPr lang="en-GB" dirty="0" err="1" smtClean="0"/>
              <a:t>Yr</a:t>
            </a:r>
            <a:r>
              <a:rPr lang="en-GB" dirty="0" smtClean="0"/>
              <a:t> 11, PRU placement, </a:t>
            </a:r>
            <a:r>
              <a:rPr lang="en-GB" dirty="0" err="1" smtClean="0"/>
              <a:t>O’ham</a:t>
            </a:r>
            <a:endParaRPr lang="en-GB" dirty="0" smtClean="0"/>
          </a:p>
          <a:p>
            <a:pPr marL="0" indent="0">
              <a:buNone/>
            </a:pPr>
            <a:r>
              <a:rPr lang="en-GB" dirty="0" smtClean="0"/>
              <a:t>“it must work, DBT….before I started I was in hospital, before that I was in hospital for a year… so it must work”.  “I’m in control now, I can and need to start looking after myself better”</a:t>
            </a:r>
          </a:p>
          <a:p>
            <a:pPr marL="0" indent="0">
              <a:buNone/>
            </a:pPr>
            <a:endParaRPr lang="en-GB" dirty="0" smtClean="0"/>
          </a:p>
          <a:p>
            <a:pPr marL="0" indent="0">
              <a:buNone/>
            </a:pPr>
            <a:r>
              <a:rPr lang="en-GB" dirty="0" smtClean="0"/>
              <a:t>Significant reduction of GP; A+E; UCC and inpatient use</a:t>
            </a:r>
            <a:endParaRPr lang="en-GB" dirty="0"/>
          </a:p>
          <a:p>
            <a:pPr marL="0" indent="0">
              <a:buNone/>
            </a:pPr>
            <a:endParaRPr lang="en-GB" dirty="0"/>
          </a:p>
          <a:p>
            <a:pPr marL="0" indent="0">
              <a:buNone/>
            </a:pPr>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2204864"/>
            <a:ext cx="6834187" cy="220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9921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5232" y="3112368"/>
            <a:ext cx="7715200" cy="676672"/>
          </a:xfrm>
        </p:spPr>
        <p:txBody>
          <a:bodyPr/>
          <a:lstStyle/>
          <a:p>
            <a:pPr marL="0" indent="0" algn="ctr">
              <a:buNone/>
            </a:pPr>
            <a:r>
              <a:rPr lang="en-GB" dirty="0" smtClean="0">
                <a:solidFill>
                  <a:srgbClr val="FF0000"/>
                </a:solidFill>
              </a:rPr>
              <a:t>What the Heck is DBT - YouTube</a:t>
            </a:r>
            <a:endParaRPr lang="en-GB" dirty="0">
              <a:solidFill>
                <a:srgbClr val="FF0000"/>
              </a:solidFill>
            </a:endParaRPr>
          </a:p>
        </p:txBody>
      </p:sp>
      <p:sp>
        <p:nvSpPr>
          <p:cNvPr id="4" name="TextBox 3"/>
          <p:cNvSpPr txBox="1"/>
          <p:nvPr/>
        </p:nvSpPr>
        <p:spPr>
          <a:xfrm>
            <a:off x="1398977" y="537604"/>
            <a:ext cx="6452407" cy="584775"/>
          </a:xfrm>
          <a:prstGeom prst="rect">
            <a:avLst/>
          </a:prstGeom>
          <a:noFill/>
        </p:spPr>
        <p:txBody>
          <a:bodyPr wrap="none">
            <a:spAutoFit/>
          </a:bodyPr>
          <a:lstStyle/>
          <a:p>
            <a:pPr algn="ctr" fontAlgn="auto">
              <a:spcBef>
                <a:spcPts val="0"/>
              </a:spcBef>
              <a:spcAft>
                <a:spcPts val="0"/>
              </a:spcAft>
              <a:defRPr/>
            </a:pPr>
            <a:r>
              <a:rPr lang="en-GB" sz="3200" b="1" dirty="0" smtClean="0">
                <a:solidFill>
                  <a:schemeClr val="tx2">
                    <a:lumMod val="75000"/>
                  </a:schemeClr>
                </a:solidFill>
                <a:latin typeface="Comic Sans MS" panose="030F0702030302020204" pitchFamily="66" charset="0"/>
              </a:rPr>
              <a:t>Dialectical Behavioural Therapy</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27263" y="4149080"/>
            <a:ext cx="5125057" cy="11517552"/>
          </a:xfrm>
          <a:prstGeom prst="rect">
            <a:avLst/>
          </a:prstGeom>
        </p:spPr>
      </p:pic>
    </p:spTree>
    <p:extLst>
      <p:ext uri="{BB962C8B-B14F-4D97-AF65-F5344CB8AC3E}">
        <p14:creationId xmlns:p14="http://schemas.microsoft.com/office/powerpoint/2010/main" val="40820933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14441</TotalTime>
  <Words>2567</Words>
  <Application>Microsoft Office PowerPoint</Application>
  <PresentationFormat>On-screen Show (4:3)</PresentationFormat>
  <Paragraphs>353</Paragraphs>
  <Slides>34</Slides>
  <Notes>3</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PowerPoint Presentation</vt:lpstr>
      <vt:lpstr>Dialectical Behavioural Therapy (DBT) for adolescents with high risk behaviours</vt:lpstr>
      <vt:lpstr>DBT for Young People</vt:lpstr>
      <vt:lpstr>PowerPoint Presentation</vt:lpstr>
      <vt:lpstr>PowerPoint Presentation</vt:lpstr>
      <vt:lpstr>PowerPoint Presentation</vt:lpstr>
      <vt:lpstr>Engagement by Adolescents and Family / Carers</vt:lpstr>
      <vt:lpstr>Qualitative Outcomes are Positive</vt:lpstr>
      <vt:lpstr>PowerPoint Presentation</vt:lpstr>
      <vt:lpstr>PowerPoint Presentation</vt:lpstr>
      <vt:lpstr>Matching referred Hopes with DBT Modular Skills</vt:lpstr>
      <vt:lpstr>PowerPoint Presentation</vt:lpstr>
      <vt:lpstr>Biosocial….</vt:lpstr>
      <vt:lpstr>Biosocial Theory of DBT Cont  </vt:lpstr>
      <vt:lpstr>PowerPoint Presentation</vt:lpstr>
      <vt:lpstr>PowerPoint Presentation</vt:lpstr>
      <vt:lpstr>What I Pay Attention To…</vt:lpstr>
      <vt:lpstr>DBT Assumptions</vt:lpstr>
      <vt:lpstr>Distress Tolerance</vt:lpstr>
      <vt:lpstr>Dialectics</vt:lpstr>
      <vt:lpstr>An Example of Dialectical Thinking: Someone with social anxiety seeking employment</vt:lpstr>
      <vt:lpstr>Validation</vt:lpstr>
      <vt:lpstr>PowerPoint Presentation</vt:lpstr>
      <vt:lpstr>We all get stuck sometimes receiving and giving care to others</vt:lpstr>
      <vt:lpstr>Dialectical Dilemmas</vt:lpstr>
      <vt:lpstr>DBT STEPS-A</vt:lpstr>
      <vt:lpstr>STEPS-A: Preparation for Life in Modern Britain</vt:lpstr>
      <vt:lpstr>PowerPoint Presentation</vt:lpstr>
      <vt:lpstr>STEPS – A Programme Structure</vt:lpstr>
      <vt:lpstr>PowerPoint Presentation</vt:lpstr>
      <vt:lpstr>PowerPoint Presentation</vt:lpstr>
      <vt:lpstr>STEPS-A Choices?</vt:lpstr>
      <vt:lpstr>Two final questions :</vt:lpstr>
      <vt:lpstr>Q &amp; A</vt:lpstr>
    </vt:vector>
  </TitlesOfParts>
  <Company>Pennine Care NHS Foundation Trust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Knowles Gordon</dc:creator>
  <cp:lastModifiedBy>Carly Shand L</cp:lastModifiedBy>
  <cp:revision>31</cp:revision>
  <cp:lastPrinted>2017-12-08T11:22:55Z</cp:lastPrinted>
  <dcterms:created xsi:type="dcterms:W3CDTF">2016-11-18T17:02:03Z</dcterms:created>
  <dcterms:modified xsi:type="dcterms:W3CDTF">2018-01-09T09:15:54Z</dcterms:modified>
</cp:coreProperties>
</file>